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357" r:id="rId5"/>
    <p:sldId id="335" r:id="rId6"/>
    <p:sldId id="402" r:id="rId7"/>
    <p:sldId id="404" r:id="rId8"/>
    <p:sldId id="403" r:id="rId9"/>
    <p:sldId id="359" r:id="rId10"/>
    <p:sldId id="360" r:id="rId11"/>
    <p:sldId id="405" r:id="rId12"/>
    <p:sldId id="406" r:id="rId13"/>
    <p:sldId id="425" r:id="rId14"/>
    <p:sldId id="426" r:id="rId15"/>
    <p:sldId id="407" r:id="rId16"/>
    <p:sldId id="409" r:id="rId17"/>
    <p:sldId id="423" r:id="rId18"/>
    <p:sldId id="424" r:id="rId19"/>
    <p:sldId id="427" r:id="rId20"/>
    <p:sldId id="428" r:id="rId21"/>
    <p:sldId id="429" r:id="rId22"/>
    <p:sldId id="445" r:id="rId23"/>
    <p:sldId id="408" r:id="rId24"/>
    <p:sldId id="410" r:id="rId25"/>
    <p:sldId id="361" r:id="rId26"/>
    <p:sldId id="411" r:id="rId27"/>
    <p:sldId id="362" r:id="rId28"/>
    <p:sldId id="412" r:id="rId29"/>
    <p:sldId id="430" r:id="rId30"/>
    <p:sldId id="431" r:id="rId31"/>
    <p:sldId id="413" r:id="rId32"/>
    <p:sldId id="414" r:id="rId33"/>
    <p:sldId id="434" r:id="rId34"/>
    <p:sldId id="432" r:id="rId35"/>
    <p:sldId id="433" r:id="rId36"/>
    <p:sldId id="436" r:id="rId37"/>
    <p:sldId id="415" r:id="rId38"/>
    <p:sldId id="435" r:id="rId39"/>
    <p:sldId id="437" r:id="rId40"/>
    <p:sldId id="438" r:id="rId41"/>
    <p:sldId id="439" r:id="rId42"/>
    <p:sldId id="440" r:id="rId43"/>
    <p:sldId id="441" r:id="rId44"/>
    <p:sldId id="442" r:id="rId45"/>
    <p:sldId id="416" r:id="rId46"/>
    <p:sldId id="417" r:id="rId47"/>
    <p:sldId id="418" r:id="rId48"/>
    <p:sldId id="443" r:id="rId49"/>
    <p:sldId id="444" r:id="rId50"/>
    <p:sldId id="420" r:id="rId51"/>
    <p:sldId id="421" r:id="rId52"/>
    <p:sldId id="419"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0" userDrawn="1">
          <p15:clr>
            <a:srgbClr val="A4A3A4"/>
          </p15:clr>
        </p15:guide>
        <p15:guide id="2" pos="461" userDrawn="1">
          <p15:clr>
            <a:srgbClr val="A4A3A4"/>
          </p15:clr>
        </p15:guide>
        <p15:guide id="3" orient="horz" pos="3072" userDrawn="1">
          <p15:clr>
            <a:srgbClr val="A4A3A4"/>
          </p15:clr>
        </p15:guide>
        <p15:guide id="4" orient="horz" pos="3960" userDrawn="1">
          <p15:clr>
            <a:srgbClr val="A4A3A4"/>
          </p15:clr>
        </p15:guide>
        <p15:guide id="5" pos="3953" userDrawn="1">
          <p15:clr>
            <a:srgbClr val="A4A3A4"/>
          </p15:clr>
        </p15:guide>
        <p15:guide id="6" pos="7242" userDrawn="1">
          <p15:clr>
            <a:srgbClr val="A4A3A4"/>
          </p15:clr>
        </p15:guide>
        <p15:guide id="7" pos="3727" userDrawn="1">
          <p15:clr>
            <a:srgbClr val="A4A3A4"/>
          </p15:clr>
        </p15:guide>
        <p15:guide id="8" orient="horz" pos="346" userDrawn="1">
          <p15:clr>
            <a:srgbClr val="A4A3A4"/>
          </p15:clr>
        </p15:guide>
        <p15:guide id="9" pos="5654" userDrawn="1">
          <p15:clr>
            <a:srgbClr val="A4A3A4"/>
          </p15:clr>
        </p15:guide>
        <p15:guide id="10" pos="2016" userDrawn="1">
          <p15:clr>
            <a:srgbClr val="A4A3A4"/>
          </p15:clr>
        </p15:guide>
        <p15:guide id="11" pos="2184" userDrawn="1">
          <p15:clr>
            <a:srgbClr val="A4A3A4"/>
          </p15:clr>
        </p15:guide>
        <p15:guide id="12" pos="5472" userDrawn="1">
          <p15:clr>
            <a:srgbClr val="A4A3A4"/>
          </p15:clr>
        </p15:guide>
        <p15:guide id="13" orient="horz" pos="213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F7AC07-FAAE-F004-DD20-98FCC7E3EF59}" name="g.carbone8@campus.unimib.it" initials="g" userId="g.carbone8@campus.unimib.it" providerId="None"/>
  <p188:author id="{2F9D3AED-A7D8-AB64-F6FD-4F1ACD461240}" name="m.scatassi@campus.unimib.it" initials="m" userId="m.scatassi@campus.unimib.it"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E699"/>
    <a:srgbClr val="AA4944"/>
    <a:srgbClr val="259326"/>
    <a:srgbClr val="BE9121"/>
    <a:srgbClr val="1067E5"/>
    <a:srgbClr val="A5A5A5"/>
    <a:srgbClr val="3F8ABE"/>
    <a:srgbClr val="FD4500"/>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6" autoAdjust="0"/>
    <p:restoredTop sz="94663" autoAdjust="0"/>
  </p:normalViewPr>
  <p:slideViewPr>
    <p:cSldViewPr snapToGrid="0">
      <p:cViewPr varScale="1">
        <p:scale>
          <a:sx n="115" d="100"/>
          <a:sy n="115" d="100"/>
        </p:scale>
        <p:origin x="1128" y="72"/>
      </p:cViewPr>
      <p:guideLst>
        <p:guide orient="horz" pos="1320"/>
        <p:guide pos="461"/>
        <p:guide orient="horz" pos="3072"/>
        <p:guide orient="horz" pos="3960"/>
        <p:guide pos="3953"/>
        <p:guide pos="7242"/>
        <p:guide pos="3727"/>
        <p:guide orient="horz" pos="346"/>
        <p:guide pos="5654"/>
        <p:guide pos="2016"/>
        <p:guide pos="2184"/>
        <p:guide pos="5472"/>
        <p:guide orient="horz" pos="213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FCF14-918E-4047-8BBB-15CFF9EA5E07}" type="datetimeFigureOut">
              <a:rPr lang="it-IT" smtClean="0"/>
              <a:t>02/06/2023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7A501-B0FF-467D-AE55-8368F30F8E1D}" type="slidenum">
              <a:rPr lang="it-IT" smtClean="0"/>
              <a:t>‹N›</a:t>
            </a:fld>
            <a:endParaRPr lang="it-IT"/>
          </a:p>
        </p:txBody>
      </p:sp>
    </p:spTree>
    <p:extLst>
      <p:ext uri="{BB962C8B-B14F-4D97-AF65-F5344CB8AC3E}">
        <p14:creationId xmlns:p14="http://schemas.microsoft.com/office/powerpoint/2010/main" val="2313881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5E5A96-EA2E-493A-967B-8CEBBECE1CE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06AF1FA-6B50-4E37-AEA0-BF84D45BC3B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2321B3F-5C3D-4818-B1C9-E9A59BC1B697}"/>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5" name="Segnaposto piè di pagina 4">
            <a:extLst>
              <a:ext uri="{FF2B5EF4-FFF2-40B4-BE49-F238E27FC236}">
                <a16:creationId xmlns:a16="http://schemas.microsoft.com/office/drawing/2014/main" id="{56E7BBCE-E320-4857-96AD-1BD790E8C1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971C0FA-C60A-4478-9429-FF7246814C5C}"/>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358466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D3CA7A-D42D-465A-8EA2-13AE4C566E2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E785A20-8D8A-49F7-9F93-8B1570D9AE2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CA6445B-616F-46B0-B1E2-BE477C04B224}"/>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5" name="Segnaposto piè di pagina 4">
            <a:extLst>
              <a:ext uri="{FF2B5EF4-FFF2-40B4-BE49-F238E27FC236}">
                <a16:creationId xmlns:a16="http://schemas.microsoft.com/office/drawing/2014/main" id="{625F1BC4-5AF1-49EB-B100-186CE49DFF8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C89CC26-3E34-4745-8B23-2CD6B4ACA29B}"/>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63985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62F6F50-9B7F-4590-8384-B6A8426D25FD}"/>
              </a:ext>
            </a:extLst>
          </p:cNvPr>
          <p:cNvSpPr>
            <a:spLocks noGrp="1"/>
          </p:cNvSpPr>
          <p:nvPr>
            <p:ph type="title" orient="vert"/>
          </p:nvPr>
        </p:nvSpPr>
        <p:spPr>
          <a:xfrm>
            <a:off x="8724901"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ABD3935-0909-4C59-A605-0FBFAE17DD70}"/>
              </a:ext>
            </a:extLst>
          </p:cNvPr>
          <p:cNvSpPr>
            <a:spLocks noGrp="1"/>
          </p:cNvSpPr>
          <p:nvPr>
            <p:ph type="body" orient="vert" idx="1"/>
          </p:nvPr>
        </p:nvSpPr>
        <p:spPr>
          <a:xfrm>
            <a:off x="838201"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E205BAC-ECA5-44B1-BE2D-EEAA059C4209}"/>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5" name="Segnaposto piè di pagina 4">
            <a:extLst>
              <a:ext uri="{FF2B5EF4-FFF2-40B4-BE49-F238E27FC236}">
                <a16:creationId xmlns:a16="http://schemas.microsoft.com/office/drawing/2014/main" id="{9B68C700-8D44-4E65-983C-C2BA9CDA0DB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F83446-1815-45D3-9E36-2AB1FA0DEDDE}"/>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328043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86742D-B8FC-47FD-89F4-56C35E6C8C8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430CE5F-A854-448C-ACAE-55BA1B6D4D7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049705B-013A-400D-9736-B5D22404AAD3}"/>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5" name="Segnaposto piè di pagina 4">
            <a:extLst>
              <a:ext uri="{FF2B5EF4-FFF2-40B4-BE49-F238E27FC236}">
                <a16:creationId xmlns:a16="http://schemas.microsoft.com/office/drawing/2014/main" id="{62554643-308B-4E09-AC2C-6B56E6555AF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6296839-717B-4EA7-92CF-99763AA50F63}"/>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337782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CE992B-B200-43BD-B8DD-F473ADD7FFC0}"/>
              </a:ext>
            </a:extLst>
          </p:cNvPr>
          <p:cNvSpPr>
            <a:spLocks noGrp="1"/>
          </p:cNvSpPr>
          <p:nvPr>
            <p:ph type="title"/>
          </p:nvPr>
        </p:nvSpPr>
        <p:spPr>
          <a:xfrm>
            <a:off x="831851" y="1709740"/>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9C11CFE-58BC-4484-89B9-7C93C9B7FA1B}"/>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E17E9B9-1847-4F26-853E-B470A4E3F4E9}"/>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5" name="Segnaposto piè di pagina 4">
            <a:extLst>
              <a:ext uri="{FF2B5EF4-FFF2-40B4-BE49-F238E27FC236}">
                <a16:creationId xmlns:a16="http://schemas.microsoft.com/office/drawing/2014/main" id="{B5175F3A-9386-4BBF-ABAD-B40BB5740E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5894D3-8FC8-476D-95B8-5745ED012B0F}"/>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151628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A213EA-0C48-422D-B61E-592B7F65463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9025EBA-2C3F-49DF-A462-9835C646E642}"/>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87E16FE-74A0-48D7-84CD-1D0CC407D17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5E4A002-F610-4E14-9E65-03988C26EB81}"/>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6" name="Segnaposto piè di pagina 5">
            <a:extLst>
              <a:ext uri="{FF2B5EF4-FFF2-40B4-BE49-F238E27FC236}">
                <a16:creationId xmlns:a16="http://schemas.microsoft.com/office/drawing/2014/main" id="{83C6EC92-86EB-4FCB-A123-D4FB1F7B44D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61B9FE-87D0-4A35-AB92-548D83DDAF92}"/>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404962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4F7BD5-6C8A-4E6D-9E3D-A9224177C5F8}"/>
              </a:ext>
            </a:extLst>
          </p:cNvPr>
          <p:cNvSpPr>
            <a:spLocks noGrp="1"/>
          </p:cNvSpPr>
          <p:nvPr>
            <p:ph type="title"/>
          </p:nvPr>
        </p:nvSpPr>
        <p:spPr>
          <a:xfrm>
            <a:off x="839788" y="365127"/>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A78BF6F-B512-4327-8A42-08C8331AB2D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72E5884-29F7-4D16-9EFB-C58E36D9BEFE}"/>
              </a:ext>
            </a:extLst>
          </p:cNvPr>
          <p:cNvSpPr>
            <a:spLocks noGrp="1"/>
          </p:cNvSpPr>
          <p:nvPr>
            <p:ph sz="half" idx="2"/>
          </p:nvPr>
        </p:nvSpPr>
        <p:spPr>
          <a:xfrm>
            <a:off x="839789"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78AB7B4-0FB5-4D8F-AF20-4ED0C83C245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9890B0C-B10A-4987-BB8D-8DFB5E6915D2}"/>
              </a:ext>
            </a:extLst>
          </p:cNvPr>
          <p:cNvSpPr>
            <a:spLocks noGrp="1"/>
          </p:cNvSpPr>
          <p:nvPr>
            <p:ph sz="quarter" idx="4"/>
          </p:nvPr>
        </p:nvSpPr>
        <p:spPr>
          <a:xfrm>
            <a:off x="6172201"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B923824-3432-4049-BD81-7EA7400441FC}"/>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8" name="Segnaposto piè di pagina 7">
            <a:extLst>
              <a:ext uri="{FF2B5EF4-FFF2-40B4-BE49-F238E27FC236}">
                <a16:creationId xmlns:a16="http://schemas.microsoft.com/office/drawing/2014/main" id="{CFDCAAAD-ADB5-4299-9A0E-C312DB3BE1A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7674596-C152-4706-AAC7-66C5A84D2A4F}"/>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411579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3EC63B-7CEB-4AF5-8F5A-45762B97427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C6C5F61-C7F0-43B9-B2F3-4889A70B1E55}"/>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4" name="Segnaposto piè di pagina 3">
            <a:extLst>
              <a:ext uri="{FF2B5EF4-FFF2-40B4-BE49-F238E27FC236}">
                <a16:creationId xmlns:a16="http://schemas.microsoft.com/office/drawing/2014/main" id="{37E20D51-F55A-493C-9B32-CD4288B8A83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878947-A5F2-4AD2-80E2-9060392DD40E}"/>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243426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AB12E0C-470D-4929-BF29-A6462AA68CF4}"/>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3" name="Segnaposto piè di pagina 2">
            <a:extLst>
              <a:ext uri="{FF2B5EF4-FFF2-40B4-BE49-F238E27FC236}">
                <a16:creationId xmlns:a16="http://schemas.microsoft.com/office/drawing/2014/main" id="{676A1627-E3F5-4E5D-A6EA-3F2659FE603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51ED848-9A03-43B0-9461-ECC7BCE7FD82}"/>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60776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D48856-F98C-4849-BE2B-DF44AA108A9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DF9016B-914C-4D4C-8772-22A2E8D96E7C}"/>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E9DDEC6-E967-4213-9999-6A2DC704E0F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BDA46CF-4B0E-412B-8729-9794E56F0414}"/>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6" name="Segnaposto piè di pagina 5">
            <a:extLst>
              <a:ext uri="{FF2B5EF4-FFF2-40B4-BE49-F238E27FC236}">
                <a16:creationId xmlns:a16="http://schemas.microsoft.com/office/drawing/2014/main" id="{96BBBEF7-DC11-475B-938D-BD8EEEB832D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FAAD339-5C0D-49DC-B711-AFE41C1A37CA}"/>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19099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DE2F1D-CAD6-42E1-81DC-1920FDE2C84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D7CD37F-AA30-4F87-AF5B-2B58909AFC8F}"/>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it-IT"/>
          </a:p>
        </p:txBody>
      </p:sp>
      <p:sp>
        <p:nvSpPr>
          <p:cNvPr id="4" name="Segnaposto testo 3">
            <a:extLst>
              <a:ext uri="{FF2B5EF4-FFF2-40B4-BE49-F238E27FC236}">
                <a16:creationId xmlns:a16="http://schemas.microsoft.com/office/drawing/2014/main" id="{CEDBA28C-983F-45EF-B358-521C49334DB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15AD606-5A41-4F61-A39B-0C3EC324423C}"/>
              </a:ext>
            </a:extLst>
          </p:cNvPr>
          <p:cNvSpPr>
            <a:spLocks noGrp="1"/>
          </p:cNvSpPr>
          <p:nvPr>
            <p:ph type="dt" sz="half" idx="10"/>
          </p:nvPr>
        </p:nvSpPr>
        <p:spPr/>
        <p:txBody>
          <a:bodyPr/>
          <a:lstStyle/>
          <a:p>
            <a:fld id="{AA3A6BE5-8C39-481F-A270-BEF917F1E5E1}" type="datetimeFigureOut">
              <a:rPr lang="it-IT" smtClean="0"/>
              <a:t>02/06/2023</a:t>
            </a:fld>
            <a:endParaRPr lang="it-IT"/>
          </a:p>
        </p:txBody>
      </p:sp>
      <p:sp>
        <p:nvSpPr>
          <p:cNvPr id="6" name="Segnaposto piè di pagina 5">
            <a:extLst>
              <a:ext uri="{FF2B5EF4-FFF2-40B4-BE49-F238E27FC236}">
                <a16:creationId xmlns:a16="http://schemas.microsoft.com/office/drawing/2014/main" id="{37BAB669-B622-4DAB-99F4-AE743360BDC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215C5A9-30F6-49FC-BE11-88AAA59412E6}"/>
              </a:ext>
            </a:extLst>
          </p:cNvPr>
          <p:cNvSpPr>
            <a:spLocks noGrp="1"/>
          </p:cNvSpPr>
          <p:nvPr>
            <p:ph type="sldNum" sz="quarter" idx="12"/>
          </p:nvPr>
        </p:nvSpPr>
        <p:spPr/>
        <p:txBody>
          <a:bodyPr/>
          <a:lstStyle/>
          <a:p>
            <a:fld id="{F279528A-9FFB-47C8-A064-D572E104AC21}" type="slidenum">
              <a:rPr lang="it-IT" smtClean="0"/>
              <a:t>‹N›</a:t>
            </a:fld>
            <a:endParaRPr lang="it-IT"/>
          </a:p>
        </p:txBody>
      </p:sp>
    </p:spTree>
    <p:extLst>
      <p:ext uri="{BB962C8B-B14F-4D97-AF65-F5344CB8AC3E}">
        <p14:creationId xmlns:p14="http://schemas.microsoft.com/office/powerpoint/2010/main" val="877176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D5817F-09B8-42E4-B03D-724E790AE70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653D1EE-0351-40BC-807F-81DB18D80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24BB06-EE2F-41C3-B89C-E6EC821B815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A6BE5-8C39-481F-A270-BEF917F1E5E1}" type="datetimeFigureOut">
              <a:rPr lang="it-IT" smtClean="0"/>
              <a:t>02/06/2023</a:t>
            </a:fld>
            <a:endParaRPr lang="it-IT"/>
          </a:p>
        </p:txBody>
      </p:sp>
      <p:sp>
        <p:nvSpPr>
          <p:cNvPr id="5" name="Segnaposto piè di pagina 4">
            <a:extLst>
              <a:ext uri="{FF2B5EF4-FFF2-40B4-BE49-F238E27FC236}">
                <a16:creationId xmlns:a16="http://schemas.microsoft.com/office/drawing/2014/main" id="{66AACADA-8694-45E8-8DC8-B75F36542CE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320EC9F4-D034-42F7-96C3-E4C54DB79EB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9528A-9FFB-47C8-A064-D572E104AC21}" type="slidenum">
              <a:rPr lang="it-IT" smtClean="0"/>
              <a:t>‹N›</a:t>
            </a:fld>
            <a:endParaRPr lang="it-IT"/>
          </a:p>
        </p:txBody>
      </p:sp>
    </p:spTree>
    <p:extLst>
      <p:ext uri="{BB962C8B-B14F-4D97-AF65-F5344CB8AC3E}">
        <p14:creationId xmlns:p14="http://schemas.microsoft.com/office/powerpoint/2010/main" val="430698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16.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doi.org/10.48550/arXiv.2206.08666" TargetMode="External"/><Relationship Id="rId3" Type="http://schemas.openxmlformats.org/officeDocument/2006/relationships/hyperlink" Target="https://doi.org/10.1038/s41593-021-00962-x" TargetMode="External"/><Relationship Id="rId7" Type="http://schemas.openxmlformats.org/officeDocument/2006/relationships/hyperlink" Target="https://doi.org/10.1016/j.neuroimage.2010.07.073" TargetMode="External"/><Relationship Id="rId2" Type="http://schemas.openxmlformats.org/officeDocument/2006/relationships/hyperlink" Target="https://doi.org/10.48550/arXiv.2301.03198" TargetMode="External"/><Relationship Id="rId1" Type="http://schemas.openxmlformats.org/officeDocument/2006/relationships/slideLayout" Target="../slideLayouts/slideLayout2.xml"/><Relationship Id="rId6" Type="http://schemas.openxmlformats.org/officeDocument/2006/relationships/hyperlink" Target="https://doi.org/10.1146/annurev.neuro.29.051605.113024" TargetMode="External"/><Relationship Id="rId5" Type="http://schemas.openxmlformats.org/officeDocument/2006/relationships/hyperlink" Target="https://doi.org/10.1101/2022.01.21.477293" TargetMode="External"/><Relationship Id="rId4" Type="http://schemas.openxmlformats.org/officeDocument/2006/relationships/hyperlink" Target="https://doi.org/10.1016/j.jmp.2016.06.009" TargetMode="External"/><Relationship Id="rId9" Type="http://schemas.openxmlformats.org/officeDocument/2006/relationships/hyperlink" Target="https://doi.org/10.1038/nn.424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49000">
              <a:schemeClr val="bg1">
                <a:alpha val="80000"/>
              </a:schemeClr>
            </a:gs>
          </a:gsLst>
          <a:lin ang="10800000" scaled="0"/>
        </a:gra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6044912"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Obiettivo Challenge: Algonauts 2023</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10">
            <a:extLst>
              <a:ext uri="{FF2B5EF4-FFF2-40B4-BE49-F238E27FC236}">
                <a16:creationId xmlns:a16="http://schemas.microsoft.com/office/drawing/2014/main" id="{A5404528-2F46-460C-A43A-B6D2AB43D377}"/>
              </a:ext>
            </a:extLst>
          </p:cNvPr>
          <p:cNvCxnSpPr>
            <a:cxnSpLocks/>
          </p:cNvCxnSpPr>
          <p:nvPr/>
        </p:nvCxnSpPr>
        <p:spPr>
          <a:xfrm>
            <a:off x="830518" y="2630755"/>
            <a:ext cx="4636004"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cxnSp>
        <p:nvCxnSpPr>
          <p:cNvPr id="6" name="Connettore diritto 5">
            <a:extLst>
              <a:ext uri="{FF2B5EF4-FFF2-40B4-BE49-F238E27FC236}">
                <a16:creationId xmlns:a16="http://schemas.microsoft.com/office/drawing/2014/main" id="{499631C9-4159-6FEE-98D4-4473460FC930}"/>
              </a:ext>
            </a:extLst>
          </p:cNvPr>
          <p:cNvCxnSpPr>
            <a:cxnSpLocks/>
          </p:cNvCxnSpPr>
          <p:nvPr/>
        </p:nvCxnSpPr>
        <p:spPr>
          <a:xfrm>
            <a:off x="830518" y="3213850"/>
            <a:ext cx="3728230"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63595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10217825"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Dati Aggiuntivi: ROI (Region-Of-Interest) – Analisi Esplorativa</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9771834" cy="27952"/>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526605" y="1513007"/>
            <a:ext cx="4299396" cy="4100393"/>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Dall’analisi dei </a:t>
            </a: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Class – Vertex / ROI Index Maps </a:t>
            </a:r>
            <a:r>
              <a:rPr lang="it-IT" sz="1200">
                <a:latin typeface="Poppins Light" panose="00000400000000000000" pitchFamily="2" charset="0"/>
                <a:cs typeface="Poppins Light" panose="00000400000000000000" pitchFamily="2" charset="0"/>
              </a:rPr>
              <a:t>per il subj1 emerge:</a:t>
            </a:r>
          </a:p>
          <a:p>
            <a:pPr marL="742950" lvl="1"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Parte dei vertici hanno almeno solo indice funzionale noto (non contando gli stream anatomici) -&gt; ~13k su 19k per emiskero</a:t>
            </a:r>
          </a:p>
          <a:p>
            <a:pPr marL="742950" lvl="1"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Molti vertici hanno </a:t>
            </a:r>
            <a:r>
              <a:rPr lang="it-IT" sz="1200" b="1">
                <a:latin typeface="Poppins Light" panose="00000400000000000000" pitchFamily="2" charset="0"/>
                <a:cs typeface="Poppins Light" panose="00000400000000000000" pitchFamily="2" charset="0"/>
              </a:rPr>
              <a:t>unknown functional ROI </a:t>
            </a:r>
            <a:r>
              <a:rPr lang="it-IT" sz="1200">
                <a:latin typeface="Poppins Light" panose="00000400000000000000" pitchFamily="2" charset="0"/>
                <a:cs typeface="Poppins Light" panose="00000400000000000000" pitchFamily="2" charset="0"/>
              </a:rPr>
              <a:t>(~5k-6k per emisfero)</a:t>
            </a:r>
          </a:p>
          <a:p>
            <a:pPr marL="742950" lvl="1"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Pochi vertici hanno </a:t>
            </a:r>
            <a:r>
              <a:rPr lang="it-IT" sz="1200" b="1">
                <a:latin typeface="Poppins Light" panose="00000400000000000000" pitchFamily="2" charset="0"/>
                <a:cs typeface="Poppins Light" panose="00000400000000000000" pitchFamily="2" charset="0"/>
              </a:rPr>
              <a:t>unknown anatomical ROI</a:t>
            </a:r>
            <a:r>
              <a:rPr lang="it-IT" sz="1200">
                <a:latin typeface="Poppins Light" panose="00000400000000000000" pitchFamily="2" charset="0"/>
                <a:cs typeface="Poppins Light" panose="00000400000000000000" pitchFamily="2" charset="0"/>
              </a:rPr>
              <a:t> *(streams ROI class) -&gt; 500-1000 per emisfero</a:t>
            </a:r>
          </a:p>
          <a:p>
            <a:pPr marL="742950" lvl="1"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Pochi vertici hanno </a:t>
            </a:r>
            <a:r>
              <a:rPr lang="it-IT" sz="1200" b="1">
                <a:latin typeface="Poppins Light" panose="00000400000000000000" pitchFamily="2" charset="0"/>
                <a:cs typeface="Poppins Light" panose="00000400000000000000" pitchFamily="2" charset="0"/>
              </a:rPr>
              <a:t>unknown anatomical e functional ROI </a:t>
            </a:r>
            <a:r>
              <a:rPr lang="it-IT" sz="1200">
                <a:latin typeface="Poppins Light" panose="00000400000000000000" pitchFamily="2" charset="0"/>
                <a:cs typeface="Poppins Light" panose="00000400000000000000" pitchFamily="2" charset="0"/>
              </a:rPr>
              <a:t> -&gt; 100-500 per emisfero</a:t>
            </a:r>
          </a:p>
          <a:p>
            <a:pPr lvl="1">
              <a:spcAft>
                <a:spcPts val="600"/>
              </a:spcAft>
            </a:pPr>
            <a:endParaRPr lang="it-IT" sz="12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285750" indent="-285750">
              <a:spcAft>
                <a:spcPts val="600"/>
              </a:spcAft>
              <a:buFont typeface="Wingdings" panose="05000000000000000000" pitchFamily="2" charset="2"/>
              <a:buChar char="q"/>
            </a:pPr>
            <a:endParaRPr lang="en-US" sz="14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9" name="Immagine 8">
            <a:extLst>
              <a:ext uri="{FF2B5EF4-FFF2-40B4-BE49-F238E27FC236}">
                <a16:creationId xmlns:a16="http://schemas.microsoft.com/office/drawing/2014/main" id="{05B97E37-243A-688C-B5A0-E5F9373553F4}"/>
              </a:ext>
            </a:extLst>
          </p:cNvPr>
          <p:cNvPicPr>
            <a:picLocks noChangeAspect="1"/>
          </p:cNvPicPr>
          <p:nvPr/>
        </p:nvPicPr>
        <p:blipFill>
          <a:blip r:embed="rId2"/>
          <a:stretch>
            <a:fillRect/>
          </a:stretch>
        </p:blipFill>
        <p:spPr>
          <a:xfrm>
            <a:off x="4927693" y="1525176"/>
            <a:ext cx="5653073" cy="4370989"/>
          </a:xfrm>
          <a:prstGeom prst="rect">
            <a:avLst/>
          </a:prstGeom>
        </p:spPr>
      </p:pic>
    </p:spTree>
    <p:extLst>
      <p:ext uri="{BB962C8B-B14F-4D97-AF65-F5344CB8AC3E}">
        <p14:creationId xmlns:p14="http://schemas.microsoft.com/office/powerpoint/2010/main" val="386329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9481691"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Dati Aggiuntivi: ROI (Region-Of-Interest) – New Masks</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872876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526604" y="1513007"/>
            <a:ext cx="6300947" cy="5216813"/>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Per ogni </a:t>
            </a:r>
            <a:r>
              <a:rPr lang="it-IT" sz="1200" b="1">
                <a:latin typeface="Poppins Light" panose="00000400000000000000" pitchFamily="2" charset="0"/>
                <a:cs typeface="Poppins Light" panose="00000400000000000000" pitchFamily="2" charset="0"/>
              </a:rPr>
              <a:t>emisfero</a:t>
            </a:r>
            <a:r>
              <a:rPr lang="it-IT" sz="1200">
                <a:latin typeface="Poppins Light" panose="00000400000000000000" pitchFamily="2" charset="0"/>
                <a:cs typeface="Poppins Light" panose="00000400000000000000" pitchFamily="2" charset="0"/>
              </a:rPr>
              <a:t> di ogni </a:t>
            </a:r>
            <a:r>
              <a:rPr lang="it-IT" sz="1200" b="1">
                <a:latin typeface="Poppins Light" panose="00000400000000000000" pitchFamily="2" charset="0"/>
                <a:cs typeface="Poppins Light" panose="00000400000000000000" pitchFamily="2" charset="0"/>
              </a:rPr>
              <a:t>soggetto</a:t>
            </a:r>
            <a:r>
              <a:rPr lang="it-IT" sz="1200">
                <a:latin typeface="Poppins Light" panose="00000400000000000000" pitchFamily="2" charset="0"/>
                <a:cs typeface="Poppins Light" panose="00000400000000000000" pitchFamily="2" charset="0"/>
              </a:rPr>
              <a:t>, ho generato</a:t>
            </a:r>
            <a:r>
              <a:rPr lang="it-IT" sz="1200" b="1">
                <a:latin typeface="Poppins Light" panose="00000400000000000000" pitchFamily="2" charset="0"/>
                <a:cs typeface="Poppins Light" panose="00000400000000000000" pitchFamily="2" charset="0"/>
              </a:rPr>
              <a:t>:</a:t>
            </a:r>
          </a:p>
          <a:p>
            <a:pPr marL="742950" lvl="1" indent="-285750">
              <a:spcAft>
                <a:spcPts val="600"/>
              </a:spcAft>
              <a:buFont typeface="Wingdings" panose="05000000000000000000" pitchFamily="2" charset="2"/>
              <a:buChar char="q"/>
            </a:pP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ROI CLASS – Vertex </a:t>
            </a:r>
            <a:r>
              <a:rPr lang="it-IT" sz="1200" b="1" u="sng">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binary</a:t>
            </a: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masks dictionaries</a:t>
            </a:r>
            <a:r>
              <a:rPr lang="it-IT" sz="1200" b="1">
                <a:latin typeface="Poppins Light" panose="00000400000000000000" pitchFamily="2" charset="0"/>
                <a:cs typeface="Poppins Light" panose="00000400000000000000" pitchFamily="2" charset="0"/>
              </a:rPr>
              <a:t>: </a:t>
            </a:r>
            <a:r>
              <a:rPr lang="it-IT" sz="1200">
                <a:latin typeface="Poppins Light" panose="00000400000000000000" pitchFamily="2" charset="0"/>
                <a:cs typeface="Poppins Light" panose="00000400000000000000" pitchFamily="2" charset="0"/>
              </a:rPr>
              <a:t>liste che, per ogni classe, per </a:t>
            </a:r>
            <a:r>
              <a:rPr lang="it-IT" sz="1200" u="sng">
                <a:latin typeface="Poppins Light" panose="00000400000000000000" pitchFamily="2" charset="0"/>
                <a:cs typeface="Poppins Light" panose="00000400000000000000" pitchFamily="2" charset="0"/>
              </a:rPr>
              <a:t>ogni vertice</a:t>
            </a:r>
            <a:r>
              <a:rPr lang="it-IT" sz="1200">
                <a:latin typeface="Poppins Light" panose="00000400000000000000" pitchFamily="2" charset="0"/>
                <a:cs typeface="Poppins Light" panose="00000400000000000000" pitchFamily="2" charset="0"/>
              </a:rPr>
              <a:t> del challenge space (~360k vertici) o del fsaverage space (~20k vertici), associano un </a:t>
            </a:r>
            <a:r>
              <a:rPr lang="it-IT" sz="1200" u="sng">
                <a:latin typeface="Poppins Light" panose="00000400000000000000" pitchFamily="2" charset="0"/>
                <a:cs typeface="Poppins Light" panose="00000400000000000000" pitchFamily="2" charset="0"/>
              </a:rPr>
              <a:t>indice</a:t>
            </a:r>
            <a:r>
              <a:rPr lang="it-IT" sz="1200">
                <a:latin typeface="Poppins Light" panose="00000400000000000000" pitchFamily="2" charset="0"/>
                <a:cs typeface="Poppins Light" panose="00000400000000000000" pitchFamily="2" charset="0"/>
              </a:rPr>
              <a:t>:</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0 indica che il vertice non appartiene a alcun ROI noto della classe specifica, </a:t>
            </a:r>
            <a:r>
              <a:rPr lang="it-IT" sz="1200" u="sng">
                <a:latin typeface="Poppins Light" panose="00000400000000000000" pitchFamily="2" charset="0"/>
                <a:cs typeface="Poppins Light" panose="00000400000000000000" pitchFamily="2" charset="0"/>
              </a:rPr>
              <a:t>1 se appartiene a uno dei ROI della classe</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Selezionare i vertici in funzione dell’appartenenza a una determinata Classe di ROI</a:t>
            </a:r>
          </a:p>
          <a:p>
            <a:pPr marL="742950" lvl="1" indent="-285750">
              <a:spcAft>
                <a:spcPts val="600"/>
              </a:spcAft>
              <a:buFont typeface="Wingdings" panose="05000000000000000000" pitchFamily="2" charset="2"/>
              <a:buChar char="q"/>
            </a:pPr>
            <a:r>
              <a:rPr lang="it-IT" sz="1200" b="1" u="sng">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ROI-specific </a:t>
            </a: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Vertex binary masks dictionaries</a:t>
            </a:r>
            <a:r>
              <a:rPr lang="it-IT" sz="1200">
                <a:latin typeface="Poppins Light" panose="00000400000000000000" pitchFamily="2" charset="0"/>
                <a:cs typeface="Poppins Light" panose="00000400000000000000" pitchFamily="2" charset="0"/>
              </a:rPr>
              <a:t>: Dizionari di vettori subject-hemispere-space specific di 1 e 0, dove </a:t>
            </a:r>
            <a:r>
              <a:rPr lang="it-IT" sz="1200" u="sng">
                <a:latin typeface="Poppins Light" panose="00000400000000000000" pitchFamily="2" charset="0"/>
                <a:cs typeface="Poppins Light" panose="00000400000000000000" pitchFamily="2" charset="0"/>
              </a:rPr>
              <a:t>1 indica l’appartenenza di un vertice a una certa ROI</a:t>
            </a:r>
          </a:p>
          <a:p>
            <a:pPr marL="742950" lvl="1" indent="-285750">
              <a:spcAft>
                <a:spcPts val="600"/>
              </a:spcAft>
              <a:buFont typeface="Wingdings" panose="05000000000000000000" pitchFamily="2" charset="2"/>
              <a:buChar char="q"/>
            </a:pPr>
            <a:r>
              <a:rPr lang="it-IT" sz="1200" b="1" u="sng">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Unknown</a:t>
            </a: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 ROI – Vertex binary masks dictionaries: </a:t>
            </a:r>
            <a:r>
              <a:rPr lang="it-IT" sz="1200">
                <a:latin typeface="Poppins Light" panose="00000400000000000000" pitchFamily="2" charset="0"/>
                <a:cs typeface="Poppins Light" panose="00000400000000000000" pitchFamily="2" charset="0"/>
              </a:rPr>
              <a:t>Dizionari che contengono tre array subject-hemispere-space specific, di 0 e 1, dove 1 indica che il vertice è unknown</a:t>
            </a:r>
            <a:endParaRPr lang="it-IT" sz="1200" b="1">
              <a:latin typeface="Poppins Light" panose="00000400000000000000" pitchFamily="2" charset="0"/>
              <a:cs typeface="Poppins Light" panose="00000400000000000000" pitchFamily="2" charset="0"/>
            </a:endParaRP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 `</a:t>
            </a:r>
            <a:r>
              <a:rPr lang="it-IT" sz="1200" b="1">
                <a:latin typeface="Poppins Light" panose="00000400000000000000" pitchFamily="2" charset="0"/>
                <a:cs typeface="Poppins Light" panose="00000400000000000000" pitchFamily="2" charset="0"/>
              </a:rPr>
              <a:t>unknown_functional_ROI_masks</a:t>
            </a:r>
            <a:r>
              <a:rPr lang="it-IT" sz="1200">
                <a:latin typeface="Poppins Light" panose="00000400000000000000" pitchFamily="2" charset="0"/>
                <a:cs typeface="Poppins Light" panose="00000400000000000000" pitchFamily="2" charset="0"/>
              </a:rPr>
              <a:t>` -&gt; Unknown ROI on both functional  classes				</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a:t>
            </a:r>
            <a:r>
              <a:rPr lang="it-IT" sz="1200" b="1">
                <a:latin typeface="Poppins Light" panose="00000400000000000000" pitchFamily="2" charset="0"/>
                <a:cs typeface="Poppins Light" panose="00000400000000000000" pitchFamily="2" charset="0"/>
              </a:rPr>
              <a:t>unknown_streams</a:t>
            </a:r>
            <a:r>
              <a:rPr lang="it-IT" sz="1200">
                <a:latin typeface="Poppins Light" panose="00000400000000000000" pitchFamily="2" charset="0"/>
                <a:cs typeface="Poppins Light" panose="00000400000000000000" pitchFamily="2" charset="0"/>
              </a:rPr>
              <a:t>_ROI_masks` -&gt; Unknown ROI on anatomical (streams) class				</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a:t>
            </a:r>
            <a:r>
              <a:rPr lang="it-IT" sz="1200" b="1">
                <a:latin typeface="Poppins Light" panose="00000400000000000000" pitchFamily="2" charset="0"/>
                <a:cs typeface="Poppins Light" panose="00000400000000000000" pitchFamily="2" charset="0"/>
              </a:rPr>
              <a:t>unknown_ROI</a:t>
            </a:r>
            <a:r>
              <a:rPr lang="it-IT" sz="1200">
                <a:latin typeface="Poppins Light" panose="00000400000000000000" pitchFamily="2" charset="0"/>
                <a:cs typeface="Poppins Light" panose="00000400000000000000" pitchFamily="2" charset="0"/>
              </a:rPr>
              <a:t>_masks` -&gt; Unknown ROI on </a:t>
            </a:r>
            <a:r>
              <a:rPr lang="it-IT" sz="1200" u="sng">
                <a:latin typeface="Poppins Light" panose="00000400000000000000" pitchFamily="2" charset="0"/>
                <a:cs typeface="Poppins Light" panose="00000400000000000000" pitchFamily="2" charset="0"/>
              </a:rPr>
              <a:t>both</a:t>
            </a:r>
            <a:r>
              <a:rPr lang="it-IT" sz="1200">
                <a:latin typeface="Poppins Light" panose="00000400000000000000" pitchFamily="2" charset="0"/>
                <a:cs typeface="Poppins Light" panose="00000400000000000000" pitchFamily="2" charset="0"/>
              </a:rPr>
              <a:t> functional and analtomical classes</a:t>
            </a: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285750" indent="-285750">
              <a:spcAft>
                <a:spcPts val="600"/>
              </a:spcAft>
              <a:buFont typeface="Wingdings" panose="05000000000000000000" pitchFamily="2" charset="2"/>
              <a:buChar char="q"/>
            </a:pPr>
            <a:endParaRPr lang="en-US" sz="14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cxnSp>
        <p:nvCxnSpPr>
          <p:cNvPr id="10" name="Connettore 2 9">
            <a:extLst>
              <a:ext uri="{FF2B5EF4-FFF2-40B4-BE49-F238E27FC236}">
                <a16:creationId xmlns:a16="http://schemas.microsoft.com/office/drawing/2014/main" id="{DF27A9F2-F980-6C63-96FD-F326329A31D2}"/>
              </a:ext>
            </a:extLst>
          </p:cNvPr>
          <p:cNvCxnSpPr>
            <a:cxnSpLocks/>
          </p:cNvCxnSpPr>
          <p:nvPr/>
        </p:nvCxnSpPr>
        <p:spPr>
          <a:xfrm flipV="1">
            <a:off x="6745309" y="1787185"/>
            <a:ext cx="145821" cy="9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8C055D9-1CFC-3B6F-D953-2F833236C670}"/>
              </a:ext>
            </a:extLst>
          </p:cNvPr>
          <p:cNvCxnSpPr>
            <a:cxnSpLocks/>
          </p:cNvCxnSpPr>
          <p:nvPr/>
        </p:nvCxnSpPr>
        <p:spPr>
          <a:xfrm flipV="1">
            <a:off x="6720028" y="3276600"/>
            <a:ext cx="470833" cy="16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3A3E9135-9AC4-14BE-C4DF-341BB5166140}"/>
              </a:ext>
            </a:extLst>
          </p:cNvPr>
          <p:cNvSpPr txBox="1"/>
          <p:nvPr/>
        </p:nvSpPr>
        <p:spPr>
          <a:xfrm>
            <a:off x="7017215" y="1029908"/>
            <a:ext cx="6096000" cy="276999"/>
          </a:xfrm>
          <a:prstGeom prst="rect">
            <a:avLst/>
          </a:prstGeom>
          <a:noFill/>
        </p:spPr>
        <p:txBody>
          <a:bodyPr wrap="square">
            <a:spAutoFit/>
          </a:bodyPr>
          <a:lstStyle/>
          <a:p>
            <a:r>
              <a:rPr lang="it-IT" sz="1200" b="1" u="sng">
                <a:latin typeface="Poppins Light" panose="00000400000000000000" pitchFamily="2" charset="0"/>
                <a:cs typeface="Poppins Light" panose="00000400000000000000" pitchFamily="2" charset="0"/>
              </a:rPr>
              <a:t>Subj1 – LH</a:t>
            </a:r>
            <a:endParaRPr lang="it-IT" sz="1200"/>
          </a:p>
        </p:txBody>
      </p:sp>
      <p:cxnSp>
        <p:nvCxnSpPr>
          <p:cNvPr id="28" name="Connettore 2 27">
            <a:extLst>
              <a:ext uri="{FF2B5EF4-FFF2-40B4-BE49-F238E27FC236}">
                <a16:creationId xmlns:a16="http://schemas.microsoft.com/office/drawing/2014/main" id="{2BE546C4-720E-FF52-4CFB-72F6460F6D5D}"/>
              </a:ext>
            </a:extLst>
          </p:cNvPr>
          <p:cNvCxnSpPr>
            <a:cxnSpLocks/>
          </p:cNvCxnSpPr>
          <p:nvPr/>
        </p:nvCxnSpPr>
        <p:spPr>
          <a:xfrm>
            <a:off x="6838725" y="4255588"/>
            <a:ext cx="482045" cy="30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0E2F815B-9CF5-BA9A-C67E-8D4CFE0F3EE3}"/>
              </a:ext>
            </a:extLst>
          </p:cNvPr>
          <p:cNvSpPr txBox="1"/>
          <p:nvPr/>
        </p:nvSpPr>
        <p:spPr>
          <a:xfrm>
            <a:off x="7320770" y="2393939"/>
            <a:ext cx="6096000" cy="276999"/>
          </a:xfrm>
          <a:prstGeom prst="rect">
            <a:avLst/>
          </a:prstGeom>
          <a:noFill/>
        </p:spPr>
        <p:txBody>
          <a:bodyPr wrap="square">
            <a:spAutoFit/>
          </a:bodyPr>
          <a:lstStyle/>
          <a:p>
            <a:r>
              <a:rPr lang="it-IT" sz="1200" b="1" u="sng">
                <a:latin typeface="Poppins Light" panose="00000400000000000000" pitchFamily="2" charset="0"/>
                <a:cs typeface="Poppins Light" panose="00000400000000000000" pitchFamily="2" charset="0"/>
              </a:rPr>
              <a:t>Subj1 </a:t>
            </a:r>
            <a:r>
              <a:rPr lang="it-IT" sz="1200">
                <a:latin typeface="Poppins Light" panose="00000400000000000000" pitchFamily="2" charset="0"/>
                <a:cs typeface="Poppins Light" panose="00000400000000000000" pitchFamily="2" charset="0"/>
              </a:rPr>
              <a:t> - LH</a:t>
            </a:r>
            <a:endParaRPr lang="it-IT" sz="1200"/>
          </a:p>
        </p:txBody>
      </p:sp>
      <p:pic>
        <p:nvPicPr>
          <p:cNvPr id="9" name="Immagine 8">
            <a:extLst>
              <a:ext uri="{FF2B5EF4-FFF2-40B4-BE49-F238E27FC236}">
                <a16:creationId xmlns:a16="http://schemas.microsoft.com/office/drawing/2014/main" id="{5B908EBE-AB2D-357C-B0CE-63AB701B2E4F}"/>
              </a:ext>
            </a:extLst>
          </p:cNvPr>
          <p:cNvPicPr>
            <a:picLocks noChangeAspect="1"/>
          </p:cNvPicPr>
          <p:nvPr/>
        </p:nvPicPr>
        <p:blipFill>
          <a:blip r:embed="rId2"/>
          <a:stretch>
            <a:fillRect/>
          </a:stretch>
        </p:blipFill>
        <p:spPr>
          <a:xfrm>
            <a:off x="7053874" y="1247631"/>
            <a:ext cx="3314896" cy="1175547"/>
          </a:xfrm>
          <a:prstGeom prst="rect">
            <a:avLst/>
          </a:prstGeom>
        </p:spPr>
      </p:pic>
      <p:pic>
        <p:nvPicPr>
          <p:cNvPr id="14" name="Immagine 13">
            <a:extLst>
              <a:ext uri="{FF2B5EF4-FFF2-40B4-BE49-F238E27FC236}">
                <a16:creationId xmlns:a16="http://schemas.microsoft.com/office/drawing/2014/main" id="{2191B2E4-9A03-2C03-8B4B-4AF2141FB2AC}"/>
              </a:ext>
            </a:extLst>
          </p:cNvPr>
          <p:cNvPicPr>
            <a:picLocks noChangeAspect="1"/>
          </p:cNvPicPr>
          <p:nvPr/>
        </p:nvPicPr>
        <p:blipFill>
          <a:blip r:embed="rId3"/>
          <a:stretch>
            <a:fillRect/>
          </a:stretch>
        </p:blipFill>
        <p:spPr>
          <a:xfrm>
            <a:off x="7388087" y="2658999"/>
            <a:ext cx="2646470" cy="1374409"/>
          </a:xfrm>
          <a:prstGeom prst="rect">
            <a:avLst/>
          </a:prstGeom>
        </p:spPr>
      </p:pic>
      <p:pic>
        <p:nvPicPr>
          <p:cNvPr id="17" name="Immagine 16">
            <a:extLst>
              <a:ext uri="{FF2B5EF4-FFF2-40B4-BE49-F238E27FC236}">
                <a16:creationId xmlns:a16="http://schemas.microsoft.com/office/drawing/2014/main" id="{0265C3BE-4332-0722-7CB4-224429DD5461}"/>
              </a:ext>
            </a:extLst>
          </p:cNvPr>
          <p:cNvPicPr>
            <a:picLocks noChangeAspect="1"/>
          </p:cNvPicPr>
          <p:nvPr/>
        </p:nvPicPr>
        <p:blipFill>
          <a:blip r:embed="rId4"/>
          <a:stretch>
            <a:fillRect/>
          </a:stretch>
        </p:blipFill>
        <p:spPr>
          <a:xfrm>
            <a:off x="6891130" y="4605131"/>
            <a:ext cx="4665452" cy="876249"/>
          </a:xfrm>
          <a:prstGeom prst="rect">
            <a:avLst/>
          </a:prstGeom>
        </p:spPr>
      </p:pic>
    </p:spTree>
    <p:extLst>
      <p:ext uri="{BB962C8B-B14F-4D97-AF65-F5344CB8AC3E}">
        <p14:creationId xmlns:p14="http://schemas.microsoft.com/office/powerpoint/2010/main" val="4014175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Dati Aggiuntivi: NCSNR e Images Trials</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6221124"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2095500"/>
            <a:ext cx="6300947" cy="4693593"/>
          </a:xfrm>
          <a:prstGeom prst="rect">
            <a:avLst/>
          </a:prstGeom>
          <a:noFill/>
        </p:spPr>
        <p:txBody>
          <a:bodyPr wrap="square" rtlCol="0">
            <a:spAutoFit/>
          </a:bodyPr>
          <a:lstStyle/>
          <a:p>
            <a:pPr marL="285750" indent="-285750">
              <a:spcAft>
                <a:spcPts val="12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Per ogni </a:t>
            </a:r>
            <a:r>
              <a:rPr lang="it-IT" sz="1200" b="1">
                <a:latin typeface="Poppins Light" panose="00000400000000000000" pitchFamily="2" charset="0"/>
                <a:cs typeface="Poppins Light" panose="00000400000000000000" pitchFamily="2" charset="0"/>
              </a:rPr>
              <a:t>emisfero</a:t>
            </a:r>
            <a:r>
              <a:rPr lang="it-IT" sz="1200">
                <a:latin typeface="Poppins Light" panose="00000400000000000000" pitchFamily="2" charset="0"/>
                <a:cs typeface="Poppins Light" panose="00000400000000000000" pitchFamily="2" charset="0"/>
              </a:rPr>
              <a:t> di ogni </a:t>
            </a:r>
            <a:r>
              <a:rPr lang="it-IT" sz="1200" b="1">
                <a:latin typeface="Poppins Light" panose="00000400000000000000" pitchFamily="2" charset="0"/>
                <a:cs typeface="Poppins Light" panose="00000400000000000000" pitchFamily="2" charset="0"/>
              </a:rPr>
              <a:t>soggetto</a:t>
            </a:r>
            <a:r>
              <a:rPr lang="it-IT" sz="1200">
                <a:latin typeface="Poppins Light" panose="00000400000000000000" pitchFamily="2" charset="0"/>
                <a:cs typeface="Poppins Light" panose="00000400000000000000" pitchFamily="2" charset="0"/>
              </a:rPr>
              <a:t>, ho ottenuto dai creatori della challenge i seguenti dati aggiuntivi:</a:t>
            </a:r>
          </a:p>
          <a:p>
            <a:pPr marL="742950" lvl="1" indent="-285750">
              <a:spcAft>
                <a:spcPts val="1200"/>
              </a:spcAft>
              <a:buFont typeface="Wingdings" panose="05000000000000000000" pitchFamily="2" charset="2"/>
              <a:buChar char="q"/>
            </a:pPr>
            <a:r>
              <a:rPr lang="it-IT" sz="1200" b="1">
                <a:latin typeface="Poppins Light" panose="00000400000000000000" pitchFamily="2" charset="0"/>
                <a:cs typeface="Poppins Light" panose="00000400000000000000" pitchFamily="2" charset="0"/>
              </a:rPr>
              <a:t>signal-to-noise ratio (ncsnr) per vertex</a:t>
            </a:r>
          </a:p>
          <a:p>
            <a:pPr marL="1200150" lvl="2" indent="-285750">
              <a:spcAft>
                <a:spcPts val="12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Vettori monodimensionali</a:t>
            </a:r>
          </a:p>
          <a:p>
            <a:pPr marL="1200150" lvl="2" indent="-285750">
              <a:spcAft>
                <a:spcPts val="12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Per ogni vertiche del fsaverage space indicano il signal-to-noise ratio dello stesso (un valore unico indipendente dalle immagini)</a:t>
            </a:r>
          </a:p>
          <a:p>
            <a:pPr marL="1200150" lvl="2" indent="-285750">
              <a:spcAft>
                <a:spcPts val="12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Tra 0 e 0.6 (ma possono anche essere maggiori) </a:t>
            </a:r>
          </a:p>
          <a:p>
            <a:pPr marL="1200150" lvl="2" indent="-285750">
              <a:spcAft>
                <a:spcPts val="12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Utili per calcolare il </a:t>
            </a:r>
            <a:r>
              <a:rPr lang="it-IT" sz="1200" b="1">
                <a:latin typeface="Poppins Light" panose="00000400000000000000" pitchFamily="2" charset="0"/>
                <a:cs typeface="Poppins Light" panose="00000400000000000000" pitchFamily="2" charset="0"/>
              </a:rPr>
              <a:t>Noise Ceiling (NC) </a:t>
            </a:r>
            <a:r>
              <a:rPr lang="it-IT" sz="1200">
                <a:latin typeface="Poppins Light" panose="00000400000000000000" pitchFamily="2" charset="0"/>
                <a:cs typeface="Poppins Light" panose="00000400000000000000" pitchFamily="2" charset="0"/>
              </a:rPr>
              <a:t>per ogni vertice</a:t>
            </a:r>
          </a:p>
          <a:p>
            <a:pPr marL="742950" lvl="1" indent="-285750">
              <a:spcAft>
                <a:spcPts val="12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Number of trials per image:</a:t>
            </a:r>
          </a:p>
          <a:p>
            <a:pPr marL="1200150" lvl="2"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Per ogni immagine indica il numero di trials, quindi il numero di volte che è stata mostrata al soggetto (1, 2 o 3 volte)</a:t>
            </a:r>
          </a:p>
          <a:p>
            <a:pPr marL="1200150" lvl="2"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Indica anche quindi </a:t>
            </a:r>
            <a:r>
              <a:rPr lang="en-US" sz="1200" b="1">
                <a:latin typeface="Poppins Light" panose="00000400000000000000" pitchFamily="2" charset="0"/>
                <a:cs typeface="Poppins Light" panose="00000400000000000000" pitchFamily="2" charset="0"/>
              </a:rPr>
              <a:t>il numero di BOLD responses mediati per ottenere il dato disponibile</a:t>
            </a:r>
          </a:p>
          <a:p>
            <a:pPr marL="1200150" lvl="2"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Permete anche esso di calcolare il Noise Ceiling (NC)</a:t>
            </a:r>
            <a:endParaRPr lang="it-IT" sz="12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285750" indent="-285750">
              <a:spcAft>
                <a:spcPts val="600"/>
              </a:spcAft>
              <a:buFont typeface="Wingdings" panose="05000000000000000000" pitchFamily="2" charset="2"/>
              <a:buChar char="q"/>
            </a:pPr>
            <a:endParaRPr lang="en-US" sz="14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9" name="Immagine 8">
            <a:extLst>
              <a:ext uri="{FF2B5EF4-FFF2-40B4-BE49-F238E27FC236}">
                <a16:creationId xmlns:a16="http://schemas.microsoft.com/office/drawing/2014/main" id="{3E051187-ABDA-B62E-2815-070359D4191B}"/>
              </a:ext>
            </a:extLst>
          </p:cNvPr>
          <p:cNvPicPr>
            <a:picLocks noChangeAspect="1"/>
          </p:cNvPicPr>
          <p:nvPr/>
        </p:nvPicPr>
        <p:blipFill>
          <a:blip r:embed="rId2"/>
          <a:stretch>
            <a:fillRect/>
          </a:stretch>
        </p:blipFill>
        <p:spPr>
          <a:xfrm>
            <a:off x="4548262" y="2631445"/>
            <a:ext cx="4938188" cy="251482"/>
          </a:xfrm>
          <a:prstGeom prst="rect">
            <a:avLst/>
          </a:prstGeom>
        </p:spPr>
      </p:pic>
      <p:pic>
        <p:nvPicPr>
          <p:cNvPr id="13" name="Immagine 12">
            <a:extLst>
              <a:ext uri="{FF2B5EF4-FFF2-40B4-BE49-F238E27FC236}">
                <a16:creationId xmlns:a16="http://schemas.microsoft.com/office/drawing/2014/main" id="{2978C691-986B-5483-1070-939259E57244}"/>
              </a:ext>
            </a:extLst>
          </p:cNvPr>
          <p:cNvPicPr>
            <a:picLocks noChangeAspect="1"/>
          </p:cNvPicPr>
          <p:nvPr/>
        </p:nvPicPr>
        <p:blipFill>
          <a:blip r:embed="rId3"/>
          <a:stretch>
            <a:fillRect/>
          </a:stretch>
        </p:blipFill>
        <p:spPr>
          <a:xfrm>
            <a:off x="7071954" y="2908786"/>
            <a:ext cx="2441000" cy="1681869"/>
          </a:xfrm>
          <a:prstGeom prst="rect">
            <a:avLst/>
          </a:prstGeom>
        </p:spPr>
      </p:pic>
      <p:pic>
        <p:nvPicPr>
          <p:cNvPr id="15" name="Immagine 14">
            <a:extLst>
              <a:ext uri="{FF2B5EF4-FFF2-40B4-BE49-F238E27FC236}">
                <a16:creationId xmlns:a16="http://schemas.microsoft.com/office/drawing/2014/main" id="{E75371C4-10FE-9AFE-52F0-CD9E9C5FF351}"/>
              </a:ext>
            </a:extLst>
          </p:cNvPr>
          <p:cNvPicPr>
            <a:picLocks noChangeAspect="1"/>
          </p:cNvPicPr>
          <p:nvPr/>
        </p:nvPicPr>
        <p:blipFill>
          <a:blip r:embed="rId4"/>
          <a:stretch>
            <a:fillRect/>
          </a:stretch>
        </p:blipFill>
        <p:spPr>
          <a:xfrm>
            <a:off x="3764466" y="4487776"/>
            <a:ext cx="2591025" cy="205758"/>
          </a:xfrm>
          <a:prstGeom prst="rect">
            <a:avLst/>
          </a:prstGeom>
        </p:spPr>
      </p:pic>
      <p:pic>
        <p:nvPicPr>
          <p:cNvPr id="7" name="Immagine 6">
            <a:extLst>
              <a:ext uri="{FF2B5EF4-FFF2-40B4-BE49-F238E27FC236}">
                <a16:creationId xmlns:a16="http://schemas.microsoft.com/office/drawing/2014/main" id="{1A526A74-7E9A-DC4A-B9F8-F0ABE1B5F710}"/>
              </a:ext>
            </a:extLst>
          </p:cNvPr>
          <p:cNvPicPr>
            <a:picLocks noChangeAspect="1"/>
          </p:cNvPicPr>
          <p:nvPr/>
        </p:nvPicPr>
        <p:blipFill>
          <a:blip r:embed="rId5"/>
          <a:stretch>
            <a:fillRect/>
          </a:stretch>
        </p:blipFill>
        <p:spPr>
          <a:xfrm>
            <a:off x="9567552" y="2522333"/>
            <a:ext cx="920810" cy="469706"/>
          </a:xfrm>
          <a:prstGeom prst="rect">
            <a:avLst/>
          </a:prstGeom>
        </p:spPr>
      </p:pic>
    </p:spTree>
    <p:extLst>
      <p:ext uri="{BB962C8B-B14F-4D97-AF65-F5344CB8AC3E}">
        <p14:creationId xmlns:p14="http://schemas.microsoft.com/office/powerpoint/2010/main" val="355596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Possibili dati aggiuntivi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3752030"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1562130"/>
            <a:ext cx="10210008" cy="5170646"/>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Dal Natural Scene Dataset è possibile ottenere (dati per tutto il fsaverage space):</a:t>
            </a:r>
          </a:p>
          <a:p>
            <a:pPr marL="742950" lvl="1" indent="-285750">
              <a:spcAft>
                <a:spcPts val="600"/>
              </a:spcAft>
              <a:buFont typeface="Wingdings" panose="05000000000000000000" pitchFamily="2" charset="2"/>
              <a:buChar char="q"/>
            </a:pPr>
            <a:r>
              <a:rPr lang="it-IT" sz="1200" b="1">
                <a:latin typeface="Poppins Light" panose="00000400000000000000" pitchFamily="2" charset="0"/>
                <a:cs typeface="Poppins Light" panose="00000400000000000000" pitchFamily="2" charset="0"/>
              </a:rPr>
              <a:t>Raw Data </a:t>
            </a:r>
            <a:r>
              <a:rPr lang="it-IT" sz="1200">
                <a:latin typeface="Poppins Light" panose="00000400000000000000" pitchFamily="2" charset="0"/>
                <a:cs typeface="Poppins Light" panose="00000400000000000000" pitchFamily="2" charset="0"/>
              </a:rPr>
              <a:t>(~946 GB) -&gt; Tutti i dati acquisiti -&gt; structural, functional e diffusion MRI scans + dati aggiuntivi</a:t>
            </a:r>
          </a:p>
          <a:p>
            <a:pPr marL="742950" lvl="1" indent="-285750">
              <a:spcAft>
                <a:spcPts val="600"/>
              </a:spcAft>
              <a:buFont typeface="Wingdings" panose="05000000000000000000" pitchFamily="2" charset="2"/>
              <a:buChar char="q"/>
            </a:pPr>
            <a:r>
              <a:rPr lang="it-IT" sz="1200" b="1">
                <a:latin typeface="Poppins Light" panose="00000400000000000000" pitchFamily="2" charset="0"/>
                <a:cs typeface="Poppins Light" panose="00000400000000000000" pitchFamily="2" charset="0"/>
              </a:rPr>
              <a:t>Time series </a:t>
            </a:r>
            <a:r>
              <a:rPr lang="it-IT" sz="1200">
                <a:latin typeface="Poppins Light" panose="00000400000000000000" pitchFamily="2" charset="0"/>
                <a:cs typeface="Poppins Light" panose="00000400000000000000" pitchFamily="2" charset="0"/>
              </a:rPr>
              <a:t>leggeremente pre-processate (~3.4 TB)</a:t>
            </a:r>
          </a:p>
          <a:p>
            <a:pPr marL="1200150" lvl="2" indent="-285750">
              <a:spcAft>
                <a:spcPts val="6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pre-processed (upsampling spazio-temporale) </a:t>
            </a:r>
            <a:r>
              <a:rPr lang="en-US" sz="1200" b="1">
                <a:latin typeface="Poppins Light" panose="00000400000000000000" pitchFamily="2" charset="0"/>
                <a:cs typeface="Poppins Light" panose="00000400000000000000" pitchFamily="2" charset="0"/>
              </a:rPr>
              <a:t>BOLD</a:t>
            </a:r>
            <a:r>
              <a:rPr lang="it-IT" sz="1200" b="1">
                <a:latin typeface="Poppins Light" panose="00000400000000000000" pitchFamily="2" charset="0"/>
                <a:cs typeface="Poppins Light" panose="00000400000000000000" pitchFamily="2" charset="0"/>
              </a:rPr>
              <a:t>-</a:t>
            </a:r>
            <a:r>
              <a:rPr lang="en-US" sz="1200" b="1">
                <a:latin typeface="Poppins Light" panose="00000400000000000000" pitchFamily="2" charset="0"/>
                <a:cs typeface="Poppins Light" panose="00000400000000000000" pitchFamily="2" charset="0"/>
              </a:rPr>
              <a:t>fMRI time-series </a:t>
            </a:r>
            <a:r>
              <a:rPr lang="en-US" sz="1200">
                <a:latin typeface="Poppins Light" panose="00000400000000000000" pitchFamily="2" charset="0"/>
                <a:cs typeface="Poppins Light" panose="00000400000000000000" pitchFamily="2" charset="0"/>
              </a:rPr>
              <a:t>data for each voxel</a:t>
            </a:r>
          </a:p>
          <a:p>
            <a:pPr marL="1200150" lvl="2" indent="-285750">
              <a:spcAft>
                <a:spcPts val="6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Da essi sono ottenuti i valori BOLD Response Amplitude per ciuascun trial (esistono diverse tecniche per ottenerli)</a:t>
            </a:r>
          </a:p>
          <a:p>
            <a:pPr marL="1200150" lvl="2" indent="-285750">
              <a:spcAft>
                <a:spcPts val="6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Associati alle time-series si hanno </a:t>
            </a:r>
            <a:r>
              <a:rPr lang="en-US" sz="1200" b="1">
                <a:latin typeface="Poppins Light" panose="00000400000000000000" pitchFamily="2" charset="0"/>
                <a:cs typeface="Poppins Light" panose="00000400000000000000" pitchFamily="2" charset="0"/>
              </a:rPr>
              <a:t>dati di natura psicologica </a:t>
            </a:r>
            <a:r>
              <a:rPr lang="en-US" sz="1200">
                <a:latin typeface="Poppins Light" panose="00000400000000000000" pitchFamily="2" charset="0"/>
                <a:cs typeface="Poppins Light" panose="00000400000000000000" pitchFamily="2" charset="0"/>
              </a:rPr>
              <a:t>sul soggetto durante l’esperimento</a:t>
            </a:r>
          </a:p>
          <a:p>
            <a:pPr marL="1657350" lvl="3" indent="-285750">
              <a:spcAft>
                <a:spcPts val="600"/>
              </a:spcAft>
              <a:buFont typeface="Wingdings" panose="05000000000000000000" pitchFamily="2" charset="2"/>
              <a:buChar char="q"/>
            </a:pPr>
            <a:r>
              <a:rPr lang="en-US" sz="1200" u="sng">
                <a:latin typeface="Poppins Light" panose="00000400000000000000" pitchFamily="2" charset="0"/>
                <a:cs typeface="Poppins Light" panose="00000400000000000000" pitchFamily="2" charset="0"/>
              </a:rPr>
              <a:t>physiological data</a:t>
            </a:r>
            <a:r>
              <a:rPr lang="en-US" sz="1200">
                <a:latin typeface="Poppins Light" panose="00000400000000000000" pitchFamily="2" charset="0"/>
                <a:cs typeface="Poppins Light" panose="00000400000000000000" pitchFamily="2" charset="0"/>
              </a:rPr>
              <a:t> (pulse and respiratory)	</a:t>
            </a:r>
          </a:p>
          <a:p>
            <a:pPr marL="1657350" lvl="3" indent="-285750">
              <a:spcAft>
                <a:spcPts val="600"/>
              </a:spcAft>
              <a:buFont typeface="Wingdings" panose="05000000000000000000" pitchFamily="2" charset="2"/>
              <a:buChar char="q"/>
            </a:pPr>
            <a:r>
              <a:rPr lang="en-US" sz="1200" u="sng">
                <a:latin typeface="Poppins Light" panose="00000400000000000000" pitchFamily="2" charset="0"/>
                <a:cs typeface="Poppins Light" panose="00000400000000000000" pitchFamily="2" charset="0"/>
              </a:rPr>
              <a:t>experimental design information</a:t>
            </a:r>
            <a:r>
              <a:rPr lang="en-US" sz="1200">
                <a:latin typeface="Poppins Light" panose="00000400000000000000" pitchFamily="2" charset="0"/>
                <a:cs typeface="Poppins Light" panose="00000400000000000000" pitchFamily="2" charset="0"/>
              </a:rPr>
              <a:t> (i.e. which images were shown when)	</a:t>
            </a:r>
          </a:p>
          <a:p>
            <a:pPr marL="1657350" lvl="3" indent="-285750">
              <a:spcAft>
                <a:spcPts val="600"/>
              </a:spcAft>
              <a:buFont typeface="Wingdings" panose="05000000000000000000" pitchFamily="2" charset="2"/>
              <a:buChar char="q"/>
            </a:pPr>
            <a:r>
              <a:rPr lang="en-US" sz="1200" u="sng">
                <a:latin typeface="Poppins Light" panose="00000400000000000000" pitchFamily="2" charset="0"/>
                <a:cs typeface="Poppins Light" panose="00000400000000000000" pitchFamily="2" charset="0"/>
              </a:rPr>
              <a:t>motion parameter</a:t>
            </a:r>
            <a:r>
              <a:rPr lang="en-US" sz="1200">
                <a:latin typeface="Poppins Light" panose="00000400000000000000" pitchFamily="2" charset="0"/>
                <a:cs typeface="Poppins Light" panose="00000400000000000000" pitchFamily="2" charset="0"/>
              </a:rPr>
              <a:t> estimates from the pre-processing of the fMRI data, and </a:t>
            </a:r>
            <a:r>
              <a:rPr lang="en-US" sz="1200" u="sng">
                <a:latin typeface="Poppins Light" panose="00000400000000000000" pitchFamily="2" charset="0"/>
                <a:cs typeface="Poppins Light" panose="00000400000000000000" pitchFamily="2" charset="0"/>
              </a:rPr>
              <a:t>eyetracking data</a:t>
            </a:r>
          </a:p>
          <a:p>
            <a:pPr marL="742950" lvl="1" indent="-285750">
              <a:spcAft>
                <a:spcPts val="6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Single-trial BOLD responses </a:t>
            </a:r>
            <a:r>
              <a:rPr lang="en-US" sz="1200">
                <a:latin typeface="Poppins Light" panose="00000400000000000000" pitchFamily="2" charset="0"/>
                <a:cs typeface="Poppins Light" panose="00000400000000000000" pitchFamily="2" charset="0"/>
              </a:rPr>
              <a:t>(simili ai dati della challenge)</a:t>
            </a:r>
          </a:p>
          <a:p>
            <a:pPr marL="1200150" lvl="2" indent="-285750">
              <a:spcAft>
                <a:spcPts val="6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BOLD responses </a:t>
            </a:r>
            <a:r>
              <a:rPr lang="en-US" sz="1200">
                <a:latin typeface="Poppins Light" panose="00000400000000000000" pitchFamily="2" charset="0"/>
                <a:cs typeface="Poppins Light" panose="00000400000000000000" pitchFamily="2" charset="0"/>
              </a:rPr>
              <a:t>per i singoli trial di ogni immagine (quindi non mediati come nel challenge dataset)</a:t>
            </a:r>
          </a:p>
          <a:p>
            <a:pPr marL="1200150" lvl="2" indent="-285750">
              <a:spcAft>
                <a:spcPts val="6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3 </a:t>
            </a:r>
            <a:r>
              <a:rPr lang="en-US" sz="1200">
                <a:latin typeface="Poppins Light" panose="00000400000000000000" pitchFamily="2" charset="0"/>
                <a:cs typeface="Poppins Light" panose="00000400000000000000" pitchFamily="2" charset="0"/>
              </a:rPr>
              <a:t>versioni dei BOLD responses ottenuti dalle serie temporali con 3 diversi metodi</a:t>
            </a:r>
          </a:p>
          <a:p>
            <a:pPr marL="1200150" lvl="2" indent="-285750">
              <a:spcAft>
                <a:spcPts val="6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Sono simili ai dati della challenge, differeriscono da essi per 1) sono relativi a tutta la corteccia 2) non sono mediati sui trials 3) non sono z-scored</a:t>
            </a:r>
          </a:p>
          <a:p>
            <a:pPr marL="742950" lvl="1" indent="-285750">
              <a:spcAft>
                <a:spcPts val="6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Misure Ausiliarie</a:t>
            </a:r>
          </a:p>
          <a:p>
            <a:pPr marL="1200150" lvl="2" indent="-285750">
              <a:spcAft>
                <a:spcPts val="6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Anatomical neuroimaging measures (T1, T2, diffusion, venogram, angiogram)</a:t>
            </a:r>
          </a:p>
          <a:p>
            <a:pPr marL="1200150" lvl="2" indent="-285750">
              <a:spcAft>
                <a:spcPts val="6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Functional neuroimaging measures (resting-state data)</a:t>
            </a:r>
          </a:p>
          <a:p>
            <a:pPr marL="1200150" lvl="2" indent="-285750">
              <a:spcAft>
                <a:spcPts val="6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Misure comportamentali</a:t>
            </a:r>
          </a:p>
          <a:p>
            <a:pPr marL="1200150" lvl="2" indent="-28575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Dati </a:t>
            </a:r>
            <a:r>
              <a:rPr lang="en-US" sz="1200" b="1">
                <a:latin typeface="Poppins Light" panose="00000400000000000000" pitchFamily="50" charset="0"/>
                <a:cs typeface="Poppins Light" panose="00000400000000000000" pitchFamily="50" charset="0"/>
              </a:rPr>
              <a:t>fisiologici </a:t>
            </a:r>
            <a:r>
              <a:rPr lang="en-US" sz="1200">
                <a:latin typeface="Poppins Light" panose="00000400000000000000" pitchFamily="50" charset="0"/>
                <a:cs typeface="Poppins Light" panose="00000400000000000000" pitchFamily="50" charset="0"/>
              </a:rPr>
              <a:t>e </a:t>
            </a:r>
            <a:r>
              <a:rPr lang="en-US" sz="1200" b="1">
                <a:latin typeface="Poppins Light" panose="00000400000000000000" pitchFamily="50" charset="0"/>
                <a:cs typeface="Poppins Light" panose="00000400000000000000" pitchFamily="50" charset="0"/>
              </a:rPr>
              <a:t>eye-tracking </a:t>
            </a:r>
            <a:r>
              <a:rPr lang="en-US" sz="1200">
                <a:latin typeface="Poppins Light" panose="00000400000000000000" pitchFamily="50" charset="0"/>
                <a:cs typeface="Poppins Light" panose="00000400000000000000" pitchFamily="50" charset="0"/>
              </a:rPr>
              <a:t>(solo per alcune sessioni)</a:t>
            </a:r>
          </a:p>
          <a:p>
            <a:pPr marL="285750" indent="-285750">
              <a:spcAft>
                <a:spcPts val="6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Metadati</a:t>
            </a:r>
            <a:r>
              <a:rPr lang="en-US" sz="1200">
                <a:latin typeface="Poppins Light" panose="00000400000000000000" pitchFamily="50" charset="0"/>
                <a:cs typeface="Poppins Light" panose="00000400000000000000" pitchFamily="50" charset="0"/>
              </a:rPr>
              <a:t> da </a:t>
            </a:r>
            <a:r>
              <a:rPr lang="en-US" sz="1200" b="1">
                <a:latin typeface="Poppins Light" panose="00000400000000000000" pitchFamily="50" charset="0"/>
                <a:cs typeface="Poppins Light" panose="00000400000000000000" pitchFamily="50" charset="0"/>
              </a:rPr>
              <a:t>COCO dataset</a:t>
            </a: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324771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736436"/>
            <a:ext cx="8438666"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Dati Aggiuntivi: Brain Surfaces</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54765" y="3386059"/>
            <a:ext cx="7232595" cy="0"/>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97966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96232" y="268784"/>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Tipi di superfici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914647" y="774629"/>
            <a:ext cx="2456634" cy="0"/>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3430010" y="27567"/>
            <a:ext cx="8828251" cy="1615827"/>
          </a:xfrm>
          <a:prstGeom prst="rect">
            <a:avLst/>
          </a:prstGeom>
          <a:noFill/>
        </p:spPr>
        <p:txBody>
          <a:bodyPr wrap="square" rtlCol="0">
            <a:spAutoFit/>
          </a:bodyPr>
          <a:lstStyle/>
          <a:p>
            <a:pPr>
              <a:spcAft>
                <a:spcPts val="600"/>
              </a:spcAft>
            </a:pPr>
            <a:r>
              <a:rPr lang="en-US" sz="1400">
                <a:latin typeface="Poppins Light" panose="00000400000000000000" pitchFamily="50" charset="0"/>
                <a:cs typeface="Poppins Light" panose="00000400000000000000" pitchFamily="50" charset="0"/>
              </a:rPr>
              <a:t>I vertici del </a:t>
            </a:r>
            <a:r>
              <a:rPr lang="en-US" sz="1400" b="1">
                <a:latin typeface="Poppins Light" panose="00000400000000000000" pitchFamily="50" charset="0"/>
                <a:cs typeface="Poppins Light" panose="00000400000000000000" pitchFamily="50" charset="0"/>
              </a:rPr>
              <a:t>fsaverage space </a:t>
            </a:r>
            <a:r>
              <a:rPr lang="en-US" sz="1400">
                <a:latin typeface="Poppins Light" panose="00000400000000000000" pitchFamily="50" charset="0"/>
                <a:cs typeface="Poppins Light" panose="00000400000000000000" pitchFamily="50" charset="0"/>
              </a:rPr>
              <a:t>sono visualizzabili in </a:t>
            </a:r>
            <a:r>
              <a:rPr lang="en-US" sz="1400" u="sng">
                <a:latin typeface="Poppins Light" panose="00000400000000000000" pitchFamily="50" charset="0"/>
                <a:cs typeface="Poppins Light" panose="00000400000000000000" pitchFamily="50" charset="0"/>
              </a:rPr>
              <a:t>3D interattivamente</a:t>
            </a:r>
            <a:r>
              <a:rPr lang="en-US" sz="1400">
                <a:latin typeface="Poppins Light" panose="00000400000000000000" pitchFamily="50" charset="0"/>
                <a:cs typeface="Poppins Light" panose="00000400000000000000" pitchFamily="50" charset="0"/>
              </a:rPr>
              <a:t> utilizzando delle </a:t>
            </a:r>
            <a:r>
              <a:rPr lang="en-US" sz="1400" b="1">
                <a:latin typeface="Poppins Light" panose="00000400000000000000" pitchFamily="50" charset="0"/>
                <a:cs typeface="Poppins Light" panose="00000400000000000000" pitchFamily="50" charset="0"/>
              </a:rPr>
              <a:t>surface geometry mesh, </a:t>
            </a:r>
            <a:r>
              <a:rPr lang="en-US" sz="1400">
                <a:latin typeface="Poppins Light" panose="00000400000000000000" pitchFamily="50" charset="0"/>
                <a:cs typeface="Poppins Light" panose="00000400000000000000" pitchFamily="50" charset="0"/>
              </a:rPr>
              <a:t>una per ogni emisfero</a:t>
            </a:r>
            <a:endParaRPr lang="en-US" sz="1400" b="1">
              <a:latin typeface="Poppins Light" panose="00000400000000000000" pitchFamily="50" charset="0"/>
              <a:cs typeface="Poppins Light" panose="00000400000000000000" pitchFamily="50" charset="0"/>
            </a:endParaRPr>
          </a:p>
          <a:p>
            <a:pPr marL="285750" indent="-285750">
              <a:spcAft>
                <a:spcPts val="600"/>
              </a:spcAft>
              <a:buFontTx/>
              <a:buChar char="-"/>
            </a:pPr>
            <a:r>
              <a:rPr lang="en-US" sz="1400">
                <a:latin typeface="Poppins Light" panose="00000400000000000000" pitchFamily="50" charset="0"/>
                <a:cs typeface="Poppins Light" panose="00000400000000000000" pitchFamily="50" charset="0"/>
              </a:rPr>
              <a:t>mappe che associano a ogni vertice un elemento spaziale (e.g. coordinate, prodondità, etc)</a:t>
            </a:r>
          </a:p>
          <a:p>
            <a:pPr marL="285750" indent="-285750">
              <a:spcAft>
                <a:spcPts val="600"/>
              </a:spcAft>
              <a:buFontTx/>
              <a:buChar char="-"/>
            </a:pPr>
            <a:r>
              <a:rPr lang="en-US" sz="1400">
                <a:latin typeface="Poppins Light" panose="00000400000000000000" pitchFamily="50" charset="0"/>
                <a:cs typeface="Poppins Light" panose="00000400000000000000" pitchFamily="50" charset="0"/>
              </a:rPr>
              <a:t>Sono </a:t>
            </a:r>
            <a:r>
              <a:rPr lang="en-US" sz="1400" b="1">
                <a:latin typeface="Poppins Light" panose="00000400000000000000" pitchFamily="50" charset="0"/>
                <a:cs typeface="Poppins Light" panose="00000400000000000000" pitchFamily="50" charset="0"/>
              </a:rPr>
              <a:t>fsaverage </a:t>
            </a:r>
            <a:r>
              <a:rPr lang="en-US" sz="1400">
                <a:latin typeface="Poppins Light" panose="00000400000000000000" pitchFamily="50" charset="0"/>
                <a:cs typeface="Poppins Light" panose="00000400000000000000" pitchFamily="50" charset="0"/>
              </a:rPr>
              <a:t>ovvero superifici “medie” tra tutti i soggetti</a:t>
            </a:r>
          </a:p>
          <a:p>
            <a:pPr marL="285750" indent="-285750">
              <a:spcAft>
                <a:spcPts val="600"/>
              </a:spcAft>
              <a:buFontTx/>
              <a:buChar char="-"/>
            </a:pPr>
            <a:r>
              <a:rPr lang="en-US" sz="1400">
                <a:latin typeface="Poppins Light" panose="00000400000000000000" pitchFamily="50" charset="0"/>
                <a:cs typeface="Poppins Light" panose="00000400000000000000" pitchFamily="50" charset="0"/>
              </a:rPr>
              <a:t>Qui sotto visualizzazioni 3D del </a:t>
            </a:r>
            <a:r>
              <a:rPr lang="en-US" sz="1400" b="1">
                <a:latin typeface="Poppins Light" panose="00000400000000000000" pitchFamily="50" charset="0"/>
                <a:cs typeface="Poppins Light" panose="00000400000000000000" pitchFamily="50" charset="0"/>
              </a:rPr>
              <a:t>left emisphere</a:t>
            </a:r>
            <a:r>
              <a:rPr lang="en-US" sz="1400">
                <a:latin typeface="Poppins Light" panose="00000400000000000000" pitchFamily="50" charset="0"/>
                <a:cs typeface="Poppins Light" panose="00000400000000000000" pitchFamily="50" charset="0"/>
              </a:rPr>
              <a:t> delle </a:t>
            </a:r>
            <a:r>
              <a:rPr lang="en-US" sz="1400" b="1">
                <a:latin typeface="Poppins Light" panose="00000400000000000000" pitchFamily="50" charset="0"/>
                <a:cs typeface="Poppins Light" panose="00000400000000000000" pitchFamily="50" charset="0"/>
              </a:rPr>
              <a:t>superfici (vertici fsaveragespace</a:t>
            </a:r>
            <a:r>
              <a:rPr lang="en-US" sz="1400">
                <a:latin typeface="Poppins Light" panose="00000400000000000000" pitchFamily="50" charset="0"/>
                <a:cs typeface="Poppins Light" panose="00000400000000000000" pitchFamily="50" charset="0"/>
              </a:rPr>
              <a:t>) con vertici </a:t>
            </a:r>
            <a:r>
              <a:rPr lang="en-US" sz="1400">
                <a:solidFill>
                  <a:srgbClr val="7030A0"/>
                </a:solidFill>
                <a:latin typeface="Poppins Light" panose="00000400000000000000" pitchFamily="50" charset="0"/>
                <a:cs typeface="Poppins Light" panose="00000400000000000000" pitchFamily="50" charset="0"/>
              </a:rPr>
              <a:t>challenge space evidenziati in viola </a:t>
            </a: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37327" y="26751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4" name="Immagine 3">
            <a:extLst>
              <a:ext uri="{FF2B5EF4-FFF2-40B4-BE49-F238E27FC236}">
                <a16:creationId xmlns:a16="http://schemas.microsoft.com/office/drawing/2014/main" id="{DADBAB3E-BDE8-E6E4-DD72-0A032F40D44B}"/>
              </a:ext>
            </a:extLst>
          </p:cNvPr>
          <p:cNvPicPr>
            <a:picLocks noChangeAspect="1"/>
          </p:cNvPicPr>
          <p:nvPr/>
        </p:nvPicPr>
        <p:blipFill>
          <a:blip r:embed="rId2"/>
          <a:stretch>
            <a:fillRect/>
          </a:stretch>
        </p:blipFill>
        <p:spPr>
          <a:xfrm>
            <a:off x="580998" y="2434610"/>
            <a:ext cx="2006027" cy="1474550"/>
          </a:xfrm>
          <a:prstGeom prst="rect">
            <a:avLst/>
          </a:prstGeom>
        </p:spPr>
      </p:pic>
      <p:sp>
        <p:nvSpPr>
          <p:cNvPr id="16" name="CasellaDiTesto 15">
            <a:extLst>
              <a:ext uri="{FF2B5EF4-FFF2-40B4-BE49-F238E27FC236}">
                <a16:creationId xmlns:a16="http://schemas.microsoft.com/office/drawing/2014/main" id="{50C8C88D-16DA-2EB8-D68F-7DFD1F57A3E5}"/>
              </a:ext>
            </a:extLst>
          </p:cNvPr>
          <p:cNvSpPr txBox="1"/>
          <p:nvPr/>
        </p:nvSpPr>
        <p:spPr>
          <a:xfrm>
            <a:off x="914647" y="1615523"/>
            <a:ext cx="4400588" cy="600164"/>
          </a:xfrm>
          <a:prstGeom prst="rect">
            <a:avLst/>
          </a:prstGeom>
          <a:noFill/>
        </p:spPr>
        <p:txBody>
          <a:bodyPr wrap="square">
            <a:spAutoFit/>
          </a:bodyPr>
          <a:lstStyle/>
          <a:p>
            <a:pPr>
              <a:spcAft>
                <a:spcPts val="600"/>
              </a:spcAft>
            </a:pPr>
            <a:r>
              <a:rPr lang="en-US" sz="1400" b="1">
                <a:highlight>
                  <a:srgbClr val="FFFF00"/>
                </a:highlight>
                <a:latin typeface="Poppins Light" panose="00000400000000000000" pitchFamily="50" charset="0"/>
                <a:cs typeface="Poppins Light" panose="00000400000000000000" pitchFamily="50" charset="0"/>
              </a:rPr>
              <a:t>Pial Surface</a:t>
            </a:r>
            <a:r>
              <a:rPr lang="en-US" sz="1400" b="1">
                <a:latin typeface="Poppins Light" panose="00000400000000000000" pitchFamily="50" charset="0"/>
                <a:cs typeface="Poppins Light" panose="00000400000000000000" pitchFamily="50" charset="0"/>
              </a:rPr>
              <a:t>: </a:t>
            </a:r>
            <a:r>
              <a:rPr lang="en-US" sz="1400">
                <a:latin typeface="Poppins Light" panose="00000400000000000000" pitchFamily="50" charset="0"/>
                <a:cs typeface="Poppins Light" panose="00000400000000000000" pitchFamily="50" charset="0"/>
              </a:rPr>
              <a:t>rappresentazione corticale che</a:t>
            </a:r>
          </a:p>
          <a:p>
            <a:pPr>
              <a:spcAft>
                <a:spcPts val="600"/>
              </a:spcAft>
            </a:pPr>
            <a:r>
              <a:rPr lang="en-US" sz="1400">
                <a:latin typeface="Poppins Light" panose="00000400000000000000" pitchFamily="50" charset="0"/>
                <a:cs typeface="Poppins Light" panose="00000400000000000000" pitchFamily="50" charset="0"/>
              </a:rPr>
              <a:t>segue la convoluzione dei solchi delebrali</a:t>
            </a:r>
          </a:p>
        </p:txBody>
      </p:sp>
      <p:sp>
        <p:nvSpPr>
          <p:cNvPr id="17" name="CasellaDiTesto 16">
            <a:extLst>
              <a:ext uri="{FF2B5EF4-FFF2-40B4-BE49-F238E27FC236}">
                <a16:creationId xmlns:a16="http://schemas.microsoft.com/office/drawing/2014/main" id="{77B3D722-9F8C-3EED-43D5-7ABA8AB4D8AC}"/>
              </a:ext>
            </a:extLst>
          </p:cNvPr>
          <p:cNvSpPr txBox="1"/>
          <p:nvPr/>
        </p:nvSpPr>
        <p:spPr>
          <a:xfrm>
            <a:off x="5441944" y="1662378"/>
            <a:ext cx="6617533" cy="307777"/>
          </a:xfrm>
          <a:prstGeom prst="rect">
            <a:avLst/>
          </a:prstGeom>
          <a:noFill/>
        </p:spPr>
        <p:txBody>
          <a:bodyPr wrap="square">
            <a:spAutoFit/>
          </a:bodyPr>
          <a:lstStyle/>
          <a:p>
            <a:pPr>
              <a:spcAft>
                <a:spcPts val="600"/>
              </a:spcAft>
            </a:pPr>
            <a:r>
              <a:rPr lang="en-US" sz="1400" b="1">
                <a:highlight>
                  <a:srgbClr val="FFFF00"/>
                </a:highlight>
                <a:latin typeface="Poppins Light" panose="00000400000000000000" pitchFamily="50" charset="0"/>
                <a:cs typeface="Poppins Light" panose="00000400000000000000" pitchFamily="50" charset="0"/>
              </a:rPr>
              <a:t>Inflated Pial Surface</a:t>
            </a:r>
            <a:r>
              <a:rPr lang="en-US" sz="1400" b="1">
                <a:latin typeface="Poppins Light" panose="00000400000000000000" pitchFamily="50" charset="0"/>
                <a:cs typeface="Poppins Light" panose="00000400000000000000" pitchFamily="50" charset="0"/>
              </a:rPr>
              <a:t>: </a:t>
            </a:r>
            <a:r>
              <a:rPr lang="en-US" sz="1400">
                <a:latin typeface="Poppins Light" panose="00000400000000000000" pitchFamily="50" charset="0"/>
                <a:cs typeface="Poppins Light" panose="00000400000000000000" pitchFamily="50" charset="0"/>
              </a:rPr>
              <a:t>pial surface gonfiata per migliore rappresentazione</a:t>
            </a:r>
          </a:p>
        </p:txBody>
      </p:sp>
      <p:pic>
        <p:nvPicPr>
          <p:cNvPr id="19" name="Immagine 18">
            <a:extLst>
              <a:ext uri="{FF2B5EF4-FFF2-40B4-BE49-F238E27FC236}">
                <a16:creationId xmlns:a16="http://schemas.microsoft.com/office/drawing/2014/main" id="{08A7E9A6-7E40-CF3F-35A1-7BE3EB7223B1}"/>
              </a:ext>
            </a:extLst>
          </p:cNvPr>
          <p:cNvPicPr>
            <a:picLocks noChangeAspect="1"/>
          </p:cNvPicPr>
          <p:nvPr/>
        </p:nvPicPr>
        <p:blipFill>
          <a:blip r:embed="rId3"/>
          <a:stretch>
            <a:fillRect/>
          </a:stretch>
        </p:blipFill>
        <p:spPr>
          <a:xfrm>
            <a:off x="5488302" y="2157000"/>
            <a:ext cx="2491808" cy="1702917"/>
          </a:xfrm>
          <a:prstGeom prst="rect">
            <a:avLst/>
          </a:prstGeom>
        </p:spPr>
      </p:pic>
      <p:pic>
        <p:nvPicPr>
          <p:cNvPr id="23" name="Immagine 22">
            <a:extLst>
              <a:ext uri="{FF2B5EF4-FFF2-40B4-BE49-F238E27FC236}">
                <a16:creationId xmlns:a16="http://schemas.microsoft.com/office/drawing/2014/main" id="{85BFD984-2D01-6709-14AC-6EF4077E5CBD}"/>
              </a:ext>
            </a:extLst>
          </p:cNvPr>
          <p:cNvPicPr>
            <a:picLocks noChangeAspect="1"/>
          </p:cNvPicPr>
          <p:nvPr/>
        </p:nvPicPr>
        <p:blipFill>
          <a:blip r:embed="rId4"/>
          <a:stretch>
            <a:fillRect/>
          </a:stretch>
        </p:blipFill>
        <p:spPr>
          <a:xfrm>
            <a:off x="7916042" y="2168340"/>
            <a:ext cx="2827265" cy="1623201"/>
          </a:xfrm>
          <a:prstGeom prst="rect">
            <a:avLst/>
          </a:prstGeom>
        </p:spPr>
      </p:pic>
      <p:pic>
        <p:nvPicPr>
          <p:cNvPr id="25" name="Immagine 24">
            <a:extLst>
              <a:ext uri="{FF2B5EF4-FFF2-40B4-BE49-F238E27FC236}">
                <a16:creationId xmlns:a16="http://schemas.microsoft.com/office/drawing/2014/main" id="{797F5A68-2DF7-0517-A372-BE96783D8009}"/>
              </a:ext>
            </a:extLst>
          </p:cNvPr>
          <p:cNvPicPr>
            <a:picLocks noChangeAspect="1"/>
          </p:cNvPicPr>
          <p:nvPr/>
        </p:nvPicPr>
        <p:blipFill>
          <a:blip r:embed="rId5"/>
          <a:stretch>
            <a:fillRect/>
          </a:stretch>
        </p:blipFill>
        <p:spPr>
          <a:xfrm>
            <a:off x="2874906" y="2377646"/>
            <a:ext cx="2440329" cy="1413895"/>
          </a:xfrm>
          <a:prstGeom prst="rect">
            <a:avLst/>
          </a:prstGeom>
        </p:spPr>
      </p:pic>
      <p:sp>
        <p:nvSpPr>
          <p:cNvPr id="27" name="CasellaDiTesto 26">
            <a:extLst>
              <a:ext uri="{FF2B5EF4-FFF2-40B4-BE49-F238E27FC236}">
                <a16:creationId xmlns:a16="http://schemas.microsoft.com/office/drawing/2014/main" id="{F289313E-7B3D-8D52-CB94-C9B28FBE5D04}"/>
              </a:ext>
            </a:extLst>
          </p:cNvPr>
          <p:cNvSpPr txBox="1"/>
          <p:nvPr/>
        </p:nvSpPr>
        <p:spPr>
          <a:xfrm>
            <a:off x="2844900" y="3676501"/>
            <a:ext cx="6093500" cy="276999"/>
          </a:xfrm>
          <a:prstGeom prst="rect">
            <a:avLst/>
          </a:prstGeom>
          <a:noFill/>
        </p:spPr>
        <p:txBody>
          <a:bodyPr wrap="square">
            <a:spAutoFit/>
          </a:bodyPr>
          <a:lstStyle/>
          <a:p>
            <a:r>
              <a:rPr lang="it-IT" sz="1200" b="0" i="0">
                <a:solidFill>
                  <a:srgbClr val="3B3B3B"/>
                </a:solidFill>
                <a:effectLst/>
                <a:latin typeface="Segoe WPC"/>
              </a:rPr>
              <a:t>163842 rows × 3 columns</a:t>
            </a:r>
            <a:endParaRPr lang="it-IT" sz="1200"/>
          </a:p>
        </p:txBody>
      </p:sp>
      <p:sp>
        <p:nvSpPr>
          <p:cNvPr id="29" name="CasellaDiTesto 28">
            <a:extLst>
              <a:ext uri="{FF2B5EF4-FFF2-40B4-BE49-F238E27FC236}">
                <a16:creationId xmlns:a16="http://schemas.microsoft.com/office/drawing/2014/main" id="{3050E6D0-B693-2254-16A3-B4B9CB077D6D}"/>
              </a:ext>
            </a:extLst>
          </p:cNvPr>
          <p:cNvSpPr txBox="1"/>
          <p:nvPr/>
        </p:nvSpPr>
        <p:spPr>
          <a:xfrm>
            <a:off x="7916042" y="3687230"/>
            <a:ext cx="6093500" cy="276999"/>
          </a:xfrm>
          <a:prstGeom prst="rect">
            <a:avLst/>
          </a:prstGeom>
          <a:noFill/>
        </p:spPr>
        <p:txBody>
          <a:bodyPr wrap="square">
            <a:spAutoFit/>
          </a:bodyPr>
          <a:lstStyle/>
          <a:p>
            <a:r>
              <a:rPr lang="it-IT" sz="1200" b="0" i="0">
                <a:solidFill>
                  <a:srgbClr val="3B3B3B"/>
                </a:solidFill>
                <a:effectLst/>
                <a:latin typeface="JetBrains Mono Regular" panose="02000009000000000000" pitchFamily="49" charset="0"/>
              </a:rPr>
              <a:t>(163842, 3)</a:t>
            </a:r>
            <a:endParaRPr lang="it-IT" sz="1200"/>
          </a:p>
        </p:txBody>
      </p:sp>
      <p:sp>
        <p:nvSpPr>
          <p:cNvPr id="30" name="CasellaDiTesto 29">
            <a:extLst>
              <a:ext uri="{FF2B5EF4-FFF2-40B4-BE49-F238E27FC236}">
                <a16:creationId xmlns:a16="http://schemas.microsoft.com/office/drawing/2014/main" id="{5E858959-A708-8D64-84F4-0757A93A8EB4}"/>
              </a:ext>
            </a:extLst>
          </p:cNvPr>
          <p:cNvSpPr txBox="1"/>
          <p:nvPr/>
        </p:nvSpPr>
        <p:spPr>
          <a:xfrm>
            <a:off x="789959" y="4117364"/>
            <a:ext cx="4400588" cy="523220"/>
          </a:xfrm>
          <a:prstGeom prst="rect">
            <a:avLst/>
          </a:prstGeom>
          <a:noFill/>
        </p:spPr>
        <p:txBody>
          <a:bodyPr wrap="square">
            <a:spAutoFit/>
          </a:bodyPr>
          <a:lstStyle/>
          <a:p>
            <a:pPr>
              <a:spcAft>
                <a:spcPts val="600"/>
              </a:spcAft>
            </a:pPr>
            <a:r>
              <a:rPr lang="en-US" sz="1400" b="1">
                <a:highlight>
                  <a:srgbClr val="FFFF00"/>
                </a:highlight>
                <a:latin typeface="Poppins Light" panose="00000400000000000000" pitchFamily="50" charset="0"/>
                <a:cs typeface="Poppins Light" panose="00000400000000000000" pitchFamily="50" charset="0"/>
              </a:rPr>
              <a:t>Sphere Surface</a:t>
            </a:r>
            <a:r>
              <a:rPr lang="en-US" sz="1400" b="1">
                <a:latin typeface="Poppins Light" panose="00000400000000000000" pitchFamily="50" charset="0"/>
                <a:cs typeface="Poppins Light" panose="00000400000000000000" pitchFamily="50" charset="0"/>
              </a:rPr>
              <a:t>: </a:t>
            </a:r>
            <a:r>
              <a:rPr lang="en-US" sz="1400">
                <a:latin typeface="Poppins Light" panose="00000400000000000000" pitchFamily="50" charset="0"/>
                <a:cs typeface="Poppins Light" panose="00000400000000000000" pitchFamily="50" charset="0"/>
              </a:rPr>
              <a:t>mapping sferico, accurato per analisi</a:t>
            </a:r>
          </a:p>
        </p:txBody>
      </p:sp>
      <p:pic>
        <p:nvPicPr>
          <p:cNvPr id="32" name="Immagine 31">
            <a:extLst>
              <a:ext uri="{FF2B5EF4-FFF2-40B4-BE49-F238E27FC236}">
                <a16:creationId xmlns:a16="http://schemas.microsoft.com/office/drawing/2014/main" id="{491D5CA9-D7B9-CC71-5C03-F046199F2798}"/>
              </a:ext>
            </a:extLst>
          </p:cNvPr>
          <p:cNvPicPr>
            <a:picLocks noChangeAspect="1"/>
          </p:cNvPicPr>
          <p:nvPr/>
        </p:nvPicPr>
        <p:blipFill>
          <a:blip r:embed="rId6"/>
          <a:stretch>
            <a:fillRect/>
          </a:stretch>
        </p:blipFill>
        <p:spPr>
          <a:xfrm>
            <a:off x="738715" y="4848787"/>
            <a:ext cx="2043159" cy="1788987"/>
          </a:xfrm>
          <a:prstGeom prst="rect">
            <a:avLst/>
          </a:prstGeom>
        </p:spPr>
      </p:pic>
      <p:sp>
        <p:nvSpPr>
          <p:cNvPr id="34" name="CasellaDiTesto 33">
            <a:extLst>
              <a:ext uri="{FF2B5EF4-FFF2-40B4-BE49-F238E27FC236}">
                <a16:creationId xmlns:a16="http://schemas.microsoft.com/office/drawing/2014/main" id="{F1E88388-6BAA-F74F-C399-17F5F0349319}"/>
              </a:ext>
            </a:extLst>
          </p:cNvPr>
          <p:cNvSpPr txBox="1"/>
          <p:nvPr/>
        </p:nvSpPr>
        <p:spPr>
          <a:xfrm>
            <a:off x="2738177" y="6181568"/>
            <a:ext cx="7007900" cy="261610"/>
          </a:xfrm>
          <a:prstGeom prst="rect">
            <a:avLst/>
          </a:prstGeom>
          <a:noFill/>
        </p:spPr>
        <p:txBody>
          <a:bodyPr wrap="square">
            <a:spAutoFit/>
          </a:bodyPr>
          <a:lstStyle/>
          <a:p>
            <a:r>
              <a:rPr lang="it-IT" sz="1100" b="0" i="0">
                <a:solidFill>
                  <a:srgbClr val="3B3B3B"/>
                </a:solidFill>
                <a:effectLst/>
                <a:latin typeface="JetBrains Mono Regular" panose="02000009000000000000" pitchFamily="49" charset="0"/>
              </a:rPr>
              <a:t>(163842, 3)</a:t>
            </a:r>
            <a:endParaRPr lang="it-IT" sz="1100"/>
          </a:p>
        </p:txBody>
      </p:sp>
      <p:pic>
        <p:nvPicPr>
          <p:cNvPr id="36" name="Immagine 35">
            <a:extLst>
              <a:ext uri="{FF2B5EF4-FFF2-40B4-BE49-F238E27FC236}">
                <a16:creationId xmlns:a16="http://schemas.microsoft.com/office/drawing/2014/main" id="{54DA4DEE-DC2B-6C76-7A3C-E13DB1918709}"/>
              </a:ext>
            </a:extLst>
          </p:cNvPr>
          <p:cNvPicPr>
            <a:picLocks noChangeAspect="1"/>
          </p:cNvPicPr>
          <p:nvPr/>
        </p:nvPicPr>
        <p:blipFill>
          <a:blip r:embed="rId7"/>
          <a:stretch>
            <a:fillRect/>
          </a:stretch>
        </p:blipFill>
        <p:spPr>
          <a:xfrm>
            <a:off x="2781874" y="4503343"/>
            <a:ext cx="2690408" cy="1483629"/>
          </a:xfrm>
          <a:prstGeom prst="rect">
            <a:avLst/>
          </a:prstGeom>
        </p:spPr>
      </p:pic>
      <p:pic>
        <p:nvPicPr>
          <p:cNvPr id="38" name="Immagine 37">
            <a:extLst>
              <a:ext uri="{FF2B5EF4-FFF2-40B4-BE49-F238E27FC236}">
                <a16:creationId xmlns:a16="http://schemas.microsoft.com/office/drawing/2014/main" id="{0CD03E34-FC67-F976-E322-11375D7E54EF}"/>
              </a:ext>
            </a:extLst>
          </p:cNvPr>
          <p:cNvPicPr>
            <a:picLocks noChangeAspect="1"/>
          </p:cNvPicPr>
          <p:nvPr/>
        </p:nvPicPr>
        <p:blipFill>
          <a:blip r:embed="rId8"/>
          <a:stretch>
            <a:fillRect/>
          </a:stretch>
        </p:blipFill>
        <p:spPr>
          <a:xfrm>
            <a:off x="5488302" y="4516619"/>
            <a:ext cx="2828150" cy="1702918"/>
          </a:xfrm>
          <a:prstGeom prst="rect">
            <a:avLst/>
          </a:prstGeom>
        </p:spPr>
      </p:pic>
      <p:pic>
        <p:nvPicPr>
          <p:cNvPr id="40" name="Immagine 39">
            <a:extLst>
              <a:ext uri="{FF2B5EF4-FFF2-40B4-BE49-F238E27FC236}">
                <a16:creationId xmlns:a16="http://schemas.microsoft.com/office/drawing/2014/main" id="{A50238CC-4968-FF2F-0BFD-0BF0FBCF2648}"/>
              </a:ext>
            </a:extLst>
          </p:cNvPr>
          <p:cNvPicPr>
            <a:picLocks noChangeAspect="1"/>
          </p:cNvPicPr>
          <p:nvPr/>
        </p:nvPicPr>
        <p:blipFill>
          <a:blip r:embed="rId9"/>
          <a:stretch>
            <a:fillRect/>
          </a:stretch>
        </p:blipFill>
        <p:spPr>
          <a:xfrm>
            <a:off x="8316452" y="4351344"/>
            <a:ext cx="2640260" cy="1732926"/>
          </a:xfrm>
          <a:prstGeom prst="rect">
            <a:avLst/>
          </a:prstGeom>
        </p:spPr>
      </p:pic>
      <p:sp>
        <p:nvSpPr>
          <p:cNvPr id="41" name="CasellaDiTesto 40">
            <a:extLst>
              <a:ext uri="{FF2B5EF4-FFF2-40B4-BE49-F238E27FC236}">
                <a16:creationId xmlns:a16="http://schemas.microsoft.com/office/drawing/2014/main" id="{BD703B15-2A6B-9DF6-0242-7F534F4BB118}"/>
              </a:ext>
            </a:extLst>
          </p:cNvPr>
          <p:cNvSpPr txBox="1"/>
          <p:nvPr/>
        </p:nvSpPr>
        <p:spPr>
          <a:xfrm>
            <a:off x="8178710" y="6304678"/>
            <a:ext cx="6093500" cy="276999"/>
          </a:xfrm>
          <a:prstGeom prst="rect">
            <a:avLst/>
          </a:prstGeom>
          <a:noFill/>
        </p:spPr>
        <p:txBody>
          <a:bodyPr wrap="square">
            <a:spAutoFit/>
          </a:bodyPr>
          <a:lstStyle/>
          <a:p>
            <a:r>
              <a:rPr lang="it-IT" sz="1200" b="0" i="0">
                <a:solidFill>
                  <a:srgbClr val="3B3B3B"/>
                </a:solidFill>
                <a:effectLst/>
                <a:latin typeface="JetBrains Mono Regular" panose="02000009000000000000" pitchFamily="49" charset="0"/>
              </a:rPr>
              <a:t>(163842, 3)</a:t>
            </a:r>
            <a:endParaRPr lang="it-IT" sz="1200"/>
          </a:p>
        </p:txBody>
      </p:sp>
      <p:sp>
        <p:nvSpPr>
          <p:cNvPr id="2" name="CasellaDiTesto 1">
            <a:extLst>
              <a:ext uri="{FF2B5EF4-FFF2-40B4-BE49-F238E27FC236}">
                <a16:creationId xmlns:a16="http://schemas.microsoft.com/office/drawing/2014/main" id="{D69F4155-5E47-C556-2AD5-C73C1EE9DAB6}"/>
              </a:ext>
            </a:extLst>
          </p:cNvPr>
          <p:cNvSpPr txBox="1"/>
          <p:nvPr/>
        </p:nvSpPr>
        <p:spPr>
          <a:xfrm>
            <a:off x="5530410" y="3949916"/>
            <a:ext cx="4400588" cy="523220"/>
          </a:xfrm>
          <a:prstGeom prst="rect">
            <a:avLst/>
          </a:prstGeom>
          <a:noFill/>
        </p:spPr>
        <p:txBody>
          <a:bodyPr wrap="square">
            <a:spAutoFit/>
          </a:bodyPr>
          <a:lstStyle/>
          <a:p>
            <a:pPr>
              <a:spcAft>
                <a:spcPts val="600"/>
              </a:spcAft>
            </a:pPr>
            <a:r>
              <a:rPr lang="en-US" sz="1400" b="1">
                <a:highlight>
                  <a:srgbClr val="FFFF00"/>
                </a:highlight>
                <a:latin typeface="Poppins Light" panose="00000400000000000000" pitchFamily="50" charset="0"/>
                <a:cs typeface="Poppins Light" panose="00000400000000000000" pitchFamily="50" charset="0"/>
              </a:rPr>
              <a:t>Inflated Pial Surface</a:t>
            </a:r>
            <a:r>
              <a:rPr lang="en-US" sz="1400" b="1">
                <a:latin typeface="Poppins Light" panose="00000400000000000000" pitchFamily="50" charset="0"/>
                <a:cs typeface="Poppins Light" panose="00000400000000000000" pitchFamily="50" charset="0"/>
              </a:rPr>
              <a:t>: </a:t>
            </a:r>
            <a:r>
              <a:rPr lang="en-US" sz="1400">
                <a:latin typeface="Poppins Light" panose="00000400000000000000" pitchFamily="50" charset="0"/>
                <a:cs typeface="Poppins Light" panose="00000400000000000000" pitchFamily="50" charset="0"/>
              </a:rPr>
              <a:t>flattened mapping of cortical surface meshes</a:t>
            </a:r>
          </a:p>
        </p:txBody>
      </p:sp>
    </p:spTree>
    <p:extLst>
      <p:ext uri="{BB962C8B-B14F-4D97-AF65-F5344CB8AC3E}">
        <p14:creationId xmlns:p14="http://schemas.microsoft.com/office/powerpoint/2010/main" val="35095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824284" y="38695"/>
            <a:ext cx="8491599" cy="523220"/>
          </a:xfrm>
          <a:prstGeom prst="rect">
            <a:avLst/>
          </a:prstGeom>
          <a:noFill/>
        </p:spPr>
        <p:txBody>
          <a:bodyPr wrap="square" rtlCol="0">
            <a:spAutoFit/>
          </a:bodyPr>
          <a:lstStyle/>
          <a:p>
            <a:r>
              <a:rPr lang="en-GB" sz="2800" b="1" u="sng">
                <a:solidFill>
                  <a:srgbClr val="0000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Flat</a:t>
            </a:r>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 Surface Mesh visualizations</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914647" y="574544"/>
            <a:ext cx="5016253" cy="0"/>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sp>
        <p:nvSpPr>
          <p:cNvPr id="16" name="CasellaDiTesto 15">
            <a:extLst>
              <a:ext uri="{FF2B5EF4-FFF2-40B4-BE49-F238E27FC236}">
                <a16:creationId xmlns:a16="http://schemas.microsoft.com/office/drawing/2014/main" id="{50C8C88D-16DA-2EB8-D68F-7DFD1F57A3E5}"/>
              </a:ext>
            </a:extLst>
          </p:cNvPr>
          <p:cNvSpPr txBox="1"/>
          <p:nvPr/>
        </p:nvSpPr>
        <p:spPr>
          <a:xfrm>
            <a:off x="884699" y="646599"/>
            <a:ext cx="4400588" cy="307777"/>
          </a:xfrm>
          <a:prstGeom prst="rect">
            <a:avLst/>
          </a:prstGeom>
          <a:noFill/>
        </p:spPr>
        <p:txBody>
          <a:bodyPr wrap="square">
            <a:spAutoFit/>
          </a:bodyPr>
          <a:lstStyle/>
          <a:p>
            <a:pPr>
              <a:spcAft>
                <a:spcPts val="600"/>
              </a:spcAft>
            </a:pPr>
            <a:r>
              <a:rPr lang="en-US" sz="1400" b="1" u="sng">
                <a:effectLst>
                  <a:outerShdw blurRad="38100" dist="38100" dir="2700000" algn="tl">
                    <a:srgbClr val="000000">
                      <a:alpha val="43137"/>
                    </a:srgbClr>
                  </a:outerShdw>
                </a:effectLst>
                <a:highlight>
                  <a:srgbClr val="FFFF00"/>
                </a:highlight>
                <a:latin typeface="Poppins Light" panose="00000400000000000000" pitchFamily="50" charset="0"/>
                <a:cs typeface="Poppins Light" panose="00000400000000000000" pitchFamily="50" charset="0"/>
              </a:rPr>
              <a:t>Challege Space on fsaverage space</a:t>
            </a:r>
            <a:endParaRPr lang="en-US" sz="1400" u="sng">
              <a:effectLst>
                <a:outerShdw blurRad="38100" dist="38100" dir="2700000" algn="tl">
                  <a:srgbClr val="000000">
                    <a:alpha val="43137"/>
                  </a:srgbClr>
                </a:outerShdw>
              </a:effectLst>
              <a:highlight>
                <a:srgbClr val="FFFF00"/>
              </a:highlight>
              <a:latin typeface="Poppins Light" panose="00000400000000000000" pitchFamily="50" charset="0"/>
              <a:cs typeface="Poppins Light" panose="00000400000000000000" pitchFamily="50" charset="0"/>
            </a:endParaRPr>
          </a:p>
        </p:txBody>
      </p:sp>
      <p:pic>
        <p:nvPicPr>
          <p:cNvPr id="7" name="Immagine 6">
            <a:extLst>
              <a:ext uri="{FF2B5EF4-FFF2-40B4-BE49-F238E27FC236}">
                <a16:creationId xmlns:a16="http://schemas.microsoft.com/office/drawing/2014/main" id="{43EB1CC5-9B48-8EFB-9702-EB86736E48C2}"/>
              </a:ext>
            </a:extLst>
          </p:cNvPr>
          <p:cNvPicPr>
            <a:picLocks noChangeAspect="1"/>
          </p:cNvPicPr>
          <p:nvPr/>
        </p:nvPicPr>
        <p:blipFill>
          <a:blip r:embed="rId2"/>
          <a:stretch>
            <a:fillRect/>
          </a:stretch>
        </p:blipFill>
        <p:spPr>
          <a:xfrm>
            <a:off x="677561" y="1009259"/>
            <a:ext cx="1981306" cy="1595042"/>
          </a:xfrm>
          <a:prstGeom prst="rect">
            <a:avLst/>
          </a:prstGeom>
        </p:spPr>
      </p:pic>
      <p:pic>
        <p:nvPicPr>
          <p:cNvPr id="10" name="Immagine 9">
            <a:extLst>
              <a:ext uri="{FF2B5EF4-FFF2-40B4-BE49-F238E27FC236}">
                <a16:creationId xmlns:a16="http://schemas.microsoft.com/office/drawing/2014/main" id="{5B88DBCC-1FD0-CDB6-5470-5155514C4D2D}"/>
              </a:ext>
            </a:extLst>
          </p:cNvPr>
          <p:cNvPicPr>
            <a:picLocks noChangeAspect="1"/>
          </p:cNvPicPr>
          <p:nvPr/>
        </p:nvPicPr>
        <p:blipFill>
          <a:blip r:embed="rId3"/>
          <a:stretch>
            <a:fillRect/>
          </a:stretch>
        </p:blipFill>
        <p:spPr>
          <a:xfrm>
            <a:off x="2541052" y="1013338"/>
            <a:ext cx="1990876" cy="1592701"/>
          </a:xfrm>
          <a:prstGeom prst="rect">
            <a:avLst/>
          </a:prstGeom>
        </p:spPr>
      </p:pic>
      <p:pic>
        <p:nvPicPr>
          <p:cNvPr id="14" name="Immagine 13">
            <a:extLst>
              <a:ext uri="{FF2B5EF4-FFF2-40B4-BE49-F238E27FC236}">
                <a16:creationId xmlns:a16="http://schemas.microsoft.com/office/drawing/2014/main" id="{52C7FCAF-4F84-0414-8049-1AD51F796438}"/>
              </a:ext>
            </a:extLst>
          </p:cNvPr>
          <p:cNvPicPr>
            <a:picLocks noChangeAspect="1"/>
          </p:cNvPicPr>
          <p:nvPr/>
        </p:nvPicPr>
        <p:blipFill>
          <a:blip r:embed="rId4"/>
          <a:stretch>
            <a:fillRect/>
          </a:stretch>
        </p:blipFill>
        <p:spPr>
          <a:xfrm>
            <a:off x="159164" y="4602589"/>
            <a:ext cx="2499703" cy="2195603"/>
          </a:xfrm>
          <a:prstGeom prst="rect">
            <a:avLst/>
          </a:prstGeom>
        </p:spPr>
      </p:pic>
      <p:pic>
        <p:nvPicPr>
          <p:cNvPr id="18" name="Immagine 17">
            <a:extLst>
              <a:ext uri="{FF2B5EF4-FFF2-40B4-BE49-F238E27FC236}">
                <a16:creationId xmlns:a16="http://schemas.microsoft.com/office/drawing/2014/main" id="{AF956768-E4A7-B180-2489-CFFAC9D5EB4A}"/>
              </a:ext>
            </a:extLst>
          </p:cNvPr>
          <p:cNvPicPr>
            <a:picLocks noChangeAspect="1"/>
          </p:cNvPicPr>
          <p:nvPr/>
        </p:nvPicPr>
        <p:blipFill>
          <a:blip r:embed="rId5"/>
          <a:stretch>
            <a:fillRect/>
          </a:stretch>
        </p:blipFill>
        <p:spPr>
          <a:xfrm>
            <a:off x="2631401" y="4659263"/>
            <a:ext cx="2309294" cy="2082257"/>
          </a:xfrm>
          <a:prstGeom prst="rect">
            <a:avLst/>
          </a:prstGeom>
        </p:spPr>
      </p:pic>
      <p:sp>
        <p:nvSpPr>
          <p:cNvPr id="20" name="CasellaDiTesto 19">
            <a:extLst>
              <a:ext uri="{FF2B5EF4-FFF2-40B4-BE49-F238E27FC236}">
                <a16:creationId xmlns:a16="http://schemas.microsoft.com/office/drawing/2014/main" id="{07D8D257-3FED-1A6E-199B-331CF4EA1864}"/>
              </a:ext>
            </a:extLst>
          </p:cNvPr>
          <p:cNvSpPr txBox="1"/>
          <p:nvPr/>
        </p:nvSpPr>
        <p:spPr>
          <a:xfrm>
            <a:off x="690645" y="4153525"/>
            <a:ext cx="3700814" cy="523220"/>
          </a:xfrm>
          <a:prstGeom prst="rect">
            <a:avLst/>
          </a:prstGeom>
          <a:noFill/>
        </p:spPr>
        <p:txBody>
          <a:bodyPr wrap="square">
            <a:spAutoFit/>
          </a:bodyPr>
          <a:lstStyle/>
          <a:p>
            <a:pPr>
              <a:spcAft>
                <a:spcPts val="600"/>
              </a:spcAft>
            </a:pPr>
            <a:r>
              <a:rPr lang="en-US" sz="1400" u="sng">
                <a:latin typeface="Poppins Light" panose="00000400000000000000" pitchFamily="50" charset="0"/>
                <a:cs typeface="Poppins Light" panose="00000400000000000000" pitchFamily="50" charset="0"/>
              </a:rPr>
              <a:t>Challege Space on fsaverage space – </a:t>
            </a:r>
            <a:r>
              <a:rPr lang="en-US" sz="1400" b="1" u="sng">
                <a:highlight>
                  <a:srgbClr val="FFFF00"/>
                </a:highlight>
                <a:latin typeface="Poppins Light" panose="00000400000000000000" pitchFamily="50" charset="0"/>
                <a:cs typeface="Poppins Light" panose="00000400000000000000" pitchFamily="50" charset="0"/>
              </a:rPr>
              <a:t>functional ROI class </a:t>
            </a:r>
            <a:r>
              <a:rPr lang="en-US" sz="1400" u="sng">
                <a:latin typeface="Poppins Light" panose="00000400000000000000" pitchFamily="50" charset="0"/>
                <a:cs typeface="Poppins Light" panose="00000400000000000000" pitchFamily="50" charset="0"/>
              </a:rPr>
              <a:t>visualization</a:t>
            </a:r>
          </a:p>
        </p:txBody>
      </p:sp>
      <p:sp>
        <p:nvSpPr>
          <p:cNvPr id="21" name="CasellaDiTesto 20">
            <a:extLst>
              <a:ext uri="{FF2B5EF4-FFF2-40B4-BE49-F238E27FC236}">
                <a16:creationId xmlns:a16="http://schemas.microsoft.com/office/drawing/2014/main" id="{5F18966C-595C-15A9-8D1E-19DE1CD2DD06}"/>
              </a:ext>
            </a:extLst>
          </p:cNvPr>
          <p:cNvSpPr txBox="1"/>
          <p:nvPr/>
        </p:nvSpPr>
        <p:spPr>
          <a:xfrm>
            <a:off x="7044135" y="4150481"/>
            <a:ext cx="3700814" cy="523220"/>
          </a:xfrm>
          <a:prstGeom prst="rect">
            <a:avLst/>
          </a:prstGeom>
          <a:noFill/>
        </p:spPr>
        <p:txBody>
          <a:bodyPr wrap="square">
            <a:spAutoFit/>
          </a:bodyPr>
          <a:lstStyle/>
          <a:p>
            <a:pPr>
              <a:spcAft>
                <a:spcPts val="600"/>
              </a:spcAft>
            </a:pPr>
            <a:r>
              <a:rPr lang="en-US" sz="1400" u="sng">
                <a:latin typeface="Poppins Light" panose="00000400000000000000" pitchFamily="50" charset="0"/>
                <a:cs typeface="Poppins Light" panose="00000400000000000000" pitchFamily="50" charset="0"/>
              </a:rPr>
              <a:t>Challege Space on fsaverage space – </a:t>
            </a:r>
            <a:r>
              <a:rPr lang="en-US" sz="1400" b="1" u="sng">
                <a:highlight>
                  <a:srgbClr val="FFFF00"/>
                </a:highlight>
                <a:latin typeface="Poppins Light" panose="00000400000000000000" pitchFamily="50" charset="0"/>
                <a:cs typeface="Poppins Light" panose="00000400000000000000" pitchFamily="50" charset="0"/>
              </a:rPr>
              <a:t>anatomical ROI class </a:t>
            </a:r>
            <a:r>
              <a:rPr lang="en-US" sz="1400" u="sng">
                <a:latin typeface="Poppins Light" panose="00000400000000000000" pitchFamily="50" charset="0"/>
                <a:cs typeface="Poppins Light" panose="00000400000000000000" pitchFamily="50" charset="0"/>
              </a:rPr>
              <a:t>visualization</a:t>
            </a:r>
          </a:p>
        </p:txBody>
      </p:sp>
      <p:pic>
        <p:nvPicPr>
          <p:cNvPr id="24" name="Immagine 23">
            <a:extLst>
              <a:ext uri="{FF2B5EF4-FFF2-40B4-BE49-F238E27FC236}">
                <a16:creationId xmlns:a16="http://schemas.microsoft.com/office/drawing/2014/main" id="{BD84918B-A940-0E2C-C8DE-3D48F0E72FC1}"/>
              </a:ext>
            </a:extLst>
          </p:cNvPr>
          <p:cNvPicPr>
            <a:picLocks noChangeAspect="1"/>
          </p:cNvPicPr>
          <p:nvPr/>
        </p:nvPicPr>
        <p:blipFill>
          <a:blip r:embed="rId6"/>
          <a:stretch>
            <a:fillRect/>
          </a:stretch>
        </p:blipFill>
        <p:spPr>
          <a:xfrm>
            <a:off x="6318421" y="4768990"/>
            <a:ext cx="2291371" cy="1862800"/>
          </a:xfrm>
          <a:prstGeom prst="rect">
            <a:avLst/>
          </a:prstGeom>
        </p:spPr>
      </p:pic>
      <p:pic>
        <p:nvPicPr>
          <p:cNvPr id="28" name="Immagine 27">
            <a:extLst>
              <a:ext uri="{FF2B5EF4-FFF2-40B4-BE49-F238E27FC236}">
                <a16:creationId xmlns:a16="http://schemas.microsoft.com/office/drawing/2014/main" id="{DECE25DD-4C28-3772-E753-29EC6717870D}"/>
              </a:ext>
            </a:extLst>
          </p:cNvPr>
          <p:cNvPicPr>
            <a:picLocks noChangeAspect="1"/>
          </p:cNvPicPr>
          <p:nvPr/>
        </p:nvPicPr>
        <p:blipFill>
          <a:blip r:embed="rId7"/>
          <a:stretch>
            <a:fillRect/>
          </a:stretch>
        </p:blipFill>
        <p:spPr>
          <a:xfrm>
            <a:off x="9060416" y="4768990"/>
            <a:ext cx="2328500" cy="1862800"/>
          </a:xfrm>
          <a:prstGeom prst="rect">
            <a:avLst/>
          </a:prstGeom>
        </p:spPr>
      </p:pic>
      <p:pic>
        <p:nvPicPr>
          <p:cNvPr id="37" name="Immagine 36">
            <a:extLst>
              <a:ext uri="{FF2B5EF4-FFF2-40B4-BE49-F238E27FC236}">
                <a16:creationId xmlns:a16="http://schemas.microsoft.com/office/drawing/2014/main" id="{0E4E506E-E9A4-CD57-5F70-40831C95B68E}"/>
              </a:ext>
            </a:extLst>
          </p:cNvPr>
          <p:cNvPicPr>
            <a:picLocks noChangeAspect="1"/>
          </p:cNvPicPr>
          <p:nvPr/>
        </p:nvPicPr>
        <p:blipFill>
          <a:blip r:embed="rId8"/>
          <a:stretch>
            <a:fillRect/>
          </a:stretch>
        </p:blipFill>
        <p:spPr>
          <a:xfrm>
            <a:off x="764150" y="2659184"/>
            <a:ext cx="1776902" cy="1300172"/>
          </a:xfrm>
          <a:prstGeom prst="rect">
            <a:avLst/>
          </a:prstGeom>
        </p:spPr>
      </p:pic>
      <p:pic>
        <p:nvPicPr>
          <p:cNvPr id="42" name="Immagine 41">
            <a:extLst>
              <a:ext uri="{FF2B5EF4-FFF2-40B4-BE49-F238E27FC236}">
                <a16:creationId xmlns:a16="http://schemas.microsoft.com/office/drawing/2014/main" id="{B17251F0-8C82-827B-316A-11390B5DAE59}"/>
              </a:ext>
            </a:extLst>
          </p:cNvPr>
          <p:cNvPicPr>
            <a:picLocks noChangeAspect="1"/>
          </p:cNvPicPr>
          <p:nvPr/>
        </p:nvPicPr>
        <p:blipFill>
          <a:blip r:embed="rId9"/>
          <a:stretch>
            <a:fillRect/>
          </a:stretch>
        </p:blipFill>
        <p:spPr>
          <a:xfrm>
            <a:off x="2614557" y="2659184"/>
            <a:ext cx="1776902" cy="1268518"/>
          </a:xfrm>
          <a:prstGeom prst="rect">
            <a:avLst/>
          </a:prstGeom>
        </p:spPr>
      </p:pic>
      <p:pic>
        <p:nvPicPr>
          <p:cNvPr id="46" name="Immagine 45">
            <a:extLst>
              <a:ext uri="{FF2B5EF4-FFF2-40B4-BE49-F238E27FC236}">
                <a16:creationId xmlns:a16="http://schemas.microsoft.com/office/drawing/2014/main" id="{DA6EE202-42BB-73EC-D3A1-D22599F449F0}"/>
              </a:ext>
            </a:extLst>
          </p:cNvPr>
          <p:cNvPicPr>
            <a:picLocks noChangeAspect="1"/>
          </p:cNvPicPr>
          <p:nvPr/>
        </p:nvPicPr>
        <p:blipFill rotWithShape="1">
          <a:blip r:embed="rId10"/>
          <a:srcRect l="7411" r="21262"/>
          <a:stretch/>
        </p:blipFill>
        <p:spPr>
          <a:xfrm>
            <a:off x="5238112" y="1261309"/>
            <a:ext cx="2711416" cy="2258370"/>
          </a:xfrm>
          <a:prstGeom prst="rect">
            <a:avLst/>
          </a:prstGeom>
        </p:spPr>
      </p:pic>
      <p:pic>
        <p:nvPicPr>
          <p:cNvPr id="50" name="Immagine 49">
            <a:extLst>
              <a:ext uri="{FF2B5EF4-FFF2-40B4-BE49-F238E27FC236}">
                <a16:creationId xmlns:a16="http://schemas.microsoft.com/office/drawing/2014/main" id="{C1939DBE-577A-1B2A-F1F6-F0402C0C43C6}"/>
              </a:ext>
            </a:extLst>
          </p:cNvPr>
          <p:cNvPicPr>
            <a:picLocks noChangeAspect="1"/>
          </p:cNvPicPr>
          <p:nvPr/>
        </p:nvPicPr>
        <p:blipFill>
          <a:blip r:embed="rId11"/>
          <a:stretch>
            <a:fillRect/>
          </a:stretch>
        </p:blipFill>
        <p:spPr>
          <a:xfrm>
            <a:off x="7800541" y="1302241"/>
            <a:ext cx="3700814" cy="2270706"/>
          </a:xfrm>
          <a:prstGeom prst="rect">
            <a:avLst/>
          </a:prstGeom>
        </p:spPr>
      </p:pic>
      <p:sp>
        <p:nvSpPr>
          <p:cNvPr id="51" name="CasellaDiTesto 50">
            <a:extLst>
              <a:ext uri="{FF2B5EF4-FFF2-40B4-BE49-F238E27FC236}">
                <a16:creationId xmlns:a16="http://schemas.microsoft.com/office/drawing/2014/main" id="{B25C7455-291F-0F1C-3239-048A5E2FE185}"/>
              </a:ext>
            </a:extLst>
          </p:cNvPr>
          <p:cNvSpPr txBox="1"/>
          <p:nvPr/>
        </p:nvSpPr>
        <p:spPr>
          <a:xfrm>
            <a:off x="5298370" y="683732"/>
            <a:ext cx="6665029" cy="523220"/>
          </a:xfrm>
          <a:prstGeom prst="rect">
            <a:avLst/>
          </a:prstGeom>
          <a:noFill/>
        </p:spPr>
        <p:txBody>
          <a:bodyPr wrap="square">
            <a:spAutoFit/>
          </a:bodyPr>
          <a:lstStyle/>
          <a:p>
            <a:pPr>
              <a:spcAft>
                <a:spcPts val="600"/>
              </a:spcAft>
            </a:pPr>
            <a:r>
              <a:rPr lang="en-US" sz="1400" u="sng">
                <a:latin typeface="Poppins Light" panose="00000400000000000000" pitchFamily="50" charset="0"/>
                <a:cs typeface="Poppins Light" panose="00000400000000000000" pitchFamily="50" charset="0"/>
              </a:rPr>
              <a:t>Challege Space on fsaverage space – </a:t>
            </a:r>
            <a:r>
              <a:rPr lang="en-US" sz="1400" b="1" u="sng">
                <a:highlight>
                  <a:srgbClr val="FFFF00"/>
                </a:highlight>
                <a:latin typeface="Poppins Light" panose="00000400000000000000" pitchFamily="50" charset="0"/>
                <a:cs typeface="Poppins Light" panose="00000400000000000000" pitchFamily="50" charset="0"/>
              </a:rPr>
              <a:t>Vertices Stats visualization (es BOLD Response)</a:t>
            </a:r>
            <a:r>
              <a:rPr lang="en-US" sz="1400" u="sng">
                <a:latin typeface="Poppins Light" panose="00000400000000000000" pitchFamily="50" charset="0"/>
                <a:cs typeface="Poppins Light" panose="00000400000000000000" pitchFamily="50" charset="0"/>
              </a:rPr>
              <a:t>visualization</a:t>
            </a:r>
          </a:p>
        </p:txBody>
      </p:sp>
      <p:pic>
        <p:nvPicPr>
          <p:cNvPr id="52" name="Immagine 51">
            <a:extLst>
              <a:ext uri="{FF2B5EF4-FFF2-40B4-BE49-F238E27FC236}">
                <a16:creationId xmlns:a16="http://schemas.microsoft.com/office/drawing/2014/main" id="{8AA8629A-AD13-2EBA-A8BD-E27F7382351A}"/>
              </a:ext>
            </a:extLst>
          </p:cNvPr>
          <p:cNvPicPr>
            <a:picLocks noChangeAspect="1"/>
          </p:cNvPicPr>
          <p:nvPr/>
        </p:nvPicPr>
        <p:blipFill>
          <a:blip r:embed="rId12"/>
          <a:stretch>
            <a:fillRect/>
          </a:stretch>
        </p:blipFill>
        <p:spPr>
          <a:xfrm>
            <a:off x="5089304" y="7140174"/>
            <a:ext cx="1060796" cy="1048603"/>
          </a:xfrm>
          <a:prstGeom prst="rect">
            <a:avLst/>
          </a:prstGeom>
        </p:spPr>
      </p:pic>
      <p:pic>
        <p:nvPicPr>
          <p:cNvPr id="53" name="Immagine 52">
            <a:extLst>
              <a:ext uri="{FF2B5EF4-FFF2-40B4-BE49-F238E27FC236}">
                <a16:creationId xmlns:a16="http://schemas.microsoft.com/office/drawing/2014/main" id="{33C575EE-1B31-7A42-6866-8CB85B72C5FA}"/>
              </a:ext>
            </a:extLst>
          </p:cNvPr>
          <p:cNvPicPr>
            <a:picLocks noChangeAspect="1"/>
          </p:cNvPicPr>
          <p:nvPr/>
        </p:nvPicPr>
        <p:blipFill>
          <a:blip r:embed="rId12"/>
          <a:stretch>
            <a:fillRect/>
          </a:stretch>
        </p:blipFill>
        <p:spPr>
          <a:xfrm>
            <a:off x="11180338" y="1102223"/>
            <a:ext cx="796144" cy="786993"/>
          </a:xfrm>
          <a:prstGeom prst="rect">
            <a:avLst/>
          </a:prstGeom>
        </p:spPr>
      </p:pic>
    </p:spTree>
    <p:extLst>
      <p:ext uri="{BB962C8B-B14F-4D97-AF65-F5344CB8AC3E}">
        <p14:creationId xmlns:p14="http://schemas.microsoft.com/office/powerpoint/2010/main" val="1059781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824284" y="38695"/>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 Flat Surface Mesh a 2D Vertices Map</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914647" y="574544"/>
            <a:ext cx="6514853" cy="0"/>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sp>
        <p:nvSpPr>
          <p:cNvPr id="3" name="CasellaDiTesto 2">
            <a:extLst>
              <a:ext uri="{FF2B5EF4-FFF2-40B4-BE49-F238E27FC236}">
                <a16:creationId xmlns:a16="http://schemas.microsoft.com/office/drawing/2014/main" id="{610785DC-406C-3D6B-3186-927B7930AB00}"/>
              </a:ext>
            </a:extLst>
          </p:cNvPr>
          <p:cNvSpPr txBox="1"/>
          <p:nvPr/>
        </p:nvSpPr>
        <p:spPr>
          <a:xfrm>
            <a:off x="297025" y="714688"/>
            <a:ext cx="4400588" cy="1184940"/>
          </a:xfrm>
          <a:prstGeom prst="rect">
            <a:avLst/>
          </a:prstGeom>
          <a:noFill/>
        </p:spPr>
        <p:txBody>
          <a:bodyPr wrap="square">
            <a:spAutoFit/>
          </a:bodyPr>
          <a:lstStyle/>
          <a:p>
            <a:pPr marL="342900" indent="-342900">
              <a:spcAft>
                <a:spcPts val="600"/>
              </a:spcAft>
              <a:buAutoNum type="arabicPeriod"/>
            </a:pPr>
            <a:r>
              <a:rPr lang="en-US" sz="1400" b="1">
                <a:latin typeface="Poppins Light" panose="00000400000000000000" pitchFamily="50" charset="0"/>
                <a:cs typeface="Poppins Light" panose="00000400000000000000" pitchFamily="50" charset="0"/>
              </a:rPr>
              <a:t>2D Challenge Space </a:t>
            </a:r>
            <a:r>
              <a:rPr lang="en-US" sz="1400" b="1">
                <a:highlight>
                  <a:srgbClr val="FFFF00"/>
                </a:highlight>
                <a:latin typeface="Poppins Light" panose="00000400000000000000" pitchFamily="50" charset="0"/>
                <a:cs typeface="Poppins Light" panose="00000400000000000000" pitchFamily="50" charset="0"/>
              </a:rPr>
              <a:t>Flat Surface Mesh</a:t>
            </a:r>
          </a:p>
          <a:p>
            <a:pPr marL="800100" lvl="1" indent="-342900">
              <a:spcAft>
                <a:spcPts val="600"/>
              </a:spcAft>
              <a:buFont typeface="Arial" panose="020B0604020202020204" pitchFamily="34" charset="0"/>
              <a:buChar char="•"/>
            </a:pPr>
            <a:r>
              <a:rPr lang="en-US" sz="1400">
                <a:latin typeface="Poppins Light" panose="00000400000000000000" pitchFamily="50" charset="0"/>
                <a:cs typeface="Poppins Light" panose="00000400000000000000" pitchFamily="50" charset="0"/>
              </a:rPr>
              <a:t>Posizioni dei vertici nella mesh</a:t>
            </a:r>
          </a:p>
          <a:p>
            <a:pPr marL="800100" lvl="1" indent="-342900">
              <a:spcAft>
                <a:spcPts val="600"/>
              </a:spcAft>
              <a:buFont typeface="Arial" panose="020B0604020202020204" pitchFamily="34" charset="0"/>
              <a:buChar char="•"/>
            </a:pPr>
            <a:r>
              <a:rPr lang="en-US" sz="1400">
                <a:latin typeface="Poppins Light" panose="00000400000000000000" pitchFamily="50" charset="0"/>
                <a:cs typeface="Poppins Light" panose="00000400000000000000" pitchFamily="50" charset="0"/>
              </a:rPr>
              <a:t>n_vertices x 2 (coordinates)</a:t>
            </a:r>
          </a:p>
          <a:p>
            <a:pPr marL="342900" indent="-342900">
              <a:spcAft>
                <a:spcPts val="600"/>
              </a:spcAft>
              <a:buFont typeface="Arial" panose="020B0604020202020204" pitchFamily="34" charset="0"/>
              <a:buChar char="•"/>
            </a:pPr>
            <a:endParaRPr lang="en-US" sz="1400">
              <a:latin typeface="Poppins Light" panose="00000400000000000000" pitchFamily="50" charset="0"/>
              <a:cs typeface="Poppins Light" panose="00000400000000000000" pitchFamily="50" charset="0"/>
            </a:endParaRPr>
          </a:p>
        </p:txBody>
      </p:sp>
      <p:sp>
        <p:nvSpPr>
          <p:cNvPr id="15" name="CasellaDiTesto 14">
            <a:extLst>
              <a:ext uri="{FF2B5EF4-FFF2-40B4-BE49-F238E27FC236}">
                <a16:creationId xmlns:a16="http://schemas.microsoft.com/office/drawing/2014/main" id="{ED33AB0A-451A-1A47-7DB6-82CAA89436A5}"/>
              </a:ext>
            </a:extLst>
          </p:cNvPr>
          <p:cNvSpPr txBox="1"/>
          <p:nvPr/>
        </p:nvSpPr>
        <p:spPr>
          <a:xfrm>
            <a:off x="225482" y="3414363"/>
            <a:ext cx="5374427" cy="307777"/>
          </a:xfrm>
          <a:prstGeom prst="rect">
            <a:avLst/>
          </a:prstGeom>
          <a:noFill/>
        </p:spPr>
        <p:txBody>
          <a:bodyPr wrap="square">
            <a:spAutoFit/>
          </a:bodyPr>
          <a:lstStyle/>
          <a:p>
            <a:pPr>
              <a:spcAft>
                <a:spcPts val="600"/>
              </a:spcAft>
            </a:pPr>
            <a:r>
              <a:rPr lang="en-US" sz="1400" b="1">
                <a:latin typeface="Poppins Light" panose="00000400000000000000" pitchFamily="50" charset="0"/>
                <a:cs typeface="Poppins Light" panose="00000400000000000000" pitchFamily="50" charset="0"/>
              </a:rPr>
              <a:t>2. 2D Flat (Challenge Space) </a:t>
            </a:r>
            <a:r>
              <a:rPr lang="en-US" sz="1400" b="1">
                <a:highlight>
                  <a:srgbClr val="FFFF00"/>
                </a:highlight>
                <a:latin typeface="Poppins Light" panose="00000400000000000000" pitchFamily="50" charset="0"/>
                <a:cs typeface="Poppins Light" panose="00000400000000000000" pitchFamily="50" charset="0"/>
              </a:rPr>
              <a:t>Surface Grid/Image of </a:t>
            </a:r>
            <a:r>
              <a:rPr lang="en-US" sz="1400" b="1" i="1" u="sng">
                <a:highlight>
                  <a:srgbClr val="FFFF00"/>
                </a:highlight>
                <a:latin typeface="Poppins Light" panose="00000400000000000000" pitchFamily="50" charset="0"/>
                <a:cs typeface="Poppins Light" panose="00000400000000000000" pitchFamily="50" charset="0"/>
              </a:rPr>
              <a:t>indices</a:t>
            </a:r>
            <a:endParaRPr lang="en-US" sz="1400" i="1" u="sng">
              <a:highlight>
                <a:srgbClr val="FFFF00"/>
              </a:highlight>
              <a:latin typeface="Poppins Light" panose="00000400000000000000" pitchFamily="50" charset="0"/>
              <a:cs typeface="Poppins Light" panose="00000400000000000000" pitchFamily="50" charset="0"/>
            </a:endParaRPr>
          </a:p>
        </p:txBody>
      </p:sp>
      <p:pic>
        <p:nvPicPr>
          <p:cNvPr id="19" name="Immagine 18">
            <a:extLst>
              <a:ext uri="{FF2B5EF4-FFF2-40B4-BE49-F238E27FC236}">
                <a16:creationId xmlns:a16="http://schemas.microsoft.com/office/drawing/2014/main" id="{B32F11CC-5A70-42FE-5FEC-B2B5680A87D5}"/>
              </a:ext>
            </a:extLst>
          </p:cNvPr>
          <p:cNvPicPr>
            <a:picLocks noChangeAspect="1"/>
          </p:cNvPicPr>
          <p:nvPr/>
        </p:nvPicPr>
        <p:blipFill>
          <a:blip r:embed="rId2"/>
          <a:stretch>
            <a:fillRect/>
          </a:stretch>
        </p:blipFill>
        <p:spPr>
          <a:xfrm>
            <a:off x="8142529" y="327805"/>
            <a:ext cx="1774137" cy="3143645"/>
          </a:xfrm>
          <a:prstGeom prst="rect">
            <a:avLst/>
          </a:prstGeom>
        </p:spPr>
      </p:pic>
      <p:pic>
        <p:nvPicPr>
          <p:cNvPr id="23" name="Immagine 22">
            <a:extLst>
              <a:ext uri="{FF2B5EF4-FFF2-40B4-BE49-F238E27FC236}">
                <a16:creationId xmlns:a16="http://schemas.microsoft.com/office/drawing/2014/main" id="{97E735C2-A634-064D-6687-07B971828AA4}"/>
              </a:ext>
            </a:extLst>
          </p:cNvPr>
          <p:cNvPicPr>
            <a:picLocks noChangeAspect="1"/>
          </p:cNvPicPr>
          <p:nvPr/>
        </p:nvPicPr>
        <p:blipFill>
          <a:blip r:embed="rId3"/>
          <a:stretch>
            <a:fillRect/>
          </a:stretch>
        </p:blipFill>
        <p:spPr>
          <a:xfrm>
            <a:off x="10127069" y="463687"/>
            <a:ext cx="1676657" cy="2950676"/>
          </a:xfrm>
          <a:prstGeom prst="rect">
            <a:avLst/>
          </a:prstGeom>
        </p:spPr>
      </p:pic>
      <p:grpSp>
        <p:nvGrpSpPr>
          <p:cNvPr id="46" name="Gruppo 45">
            <a:extLst>
              <a:ext uri="{FF2B5EF4-FFF2-40B4-BE49-F238E27FC236}">
                <a16:creationId xmlns:a16="http://schemas.microsoft.com/office/drawing/2014/main" id="{1BFD3D5B-1F6A-E6F3-7937-B0D758339908}"/>
              </a:ext>
            </a:extLst>
          </p:cNvPr>
          <p:cNvGrpSpPr/>
          <p:nvPr/>
        </p:nvGrpSpPr>
        <p:grpSpPr>
          <a:xfrm>
            <a:off x="3934593" y="1156531"/>
            <a:ext cx="4459664" cy="1659385"/>
            <a:chOff x="844678" y="1282460"/>
            <a:chExt cx="6096000" cy="1892958"/>
          </a:xfrm>
        </p:grpSpPr>
        <p:pic>
          <p:nvPicPr>
            <p:cNvPr id="13" name="Immagine 12">
              <a:extLst>
                <a:ext uri="{FF2B5EF4-FFF2-40B4-BE49-F238E27FC236}">
                  <a16:creationId xmlns:a16="http://schemas.microsoft.com/office/drawing/2014/main" id="{A2C6CCC9-AD69-E8E2-2D34-F604EB2DD2EB}"/>
                </a:ext>
              </a:extLst>
            </p:cNvPr>
            <p:cNvPicPr>
              <a:picLocks noChangeAspect="1"/>
            </p:cNvPicPr>
            <p:nvPr/>
          </p:nvPicPr>
          <p:blipFill>
            <a:blip r:embed="rId4"/>
            <a:stretch>
              <a:fillRect/>
            </a:stretch>
          </p:blipFill>
          <p:spPr>
            <a:xfrm>
              <a:off x="844678" y="1282460"/>
              <a:ext cx="2395917" cy="1892958"/>
            </a:xfrm>
            <a:prstGeom prst="rect">
              <a:avLst/>
            </a:prstGeom>
          </p:spPr>
        </p:pic>
        <p:sp>
          <p:nvSpPr>
            <p:cNvPr id="26" name="CasellaDiTesto 25">
              <a:extLst>
                <a:ext uri="{FF2B5EF4-FFF2-40B4-BE49-F238E27FC236}">
                  <a16:creationId xmlns:a16="http://schemas.microsoft.com/office/drawing/2014/main" id="{2D8A2EB0-D4A4-A720-2671-D4D7FDFB69F2}"/>
                </a:ext>
              </a:extLst>
            </p:cNvPr>
            <p:cNvSpPr txBox="1"/>
            <p:nvPr/>
          </p:nvSpPr>
          <p:spPr>
            <a:xfrm>
              <a:off x="844678" y="1295090"/>
              <a:ext cx="6096000" cy="369332"/>
            </a:xfrm>
            <a:prstGeom prst="rect">
              <a:avLst/>
            </a:prstGeom>
            <a:noFill/>
          </p:spPr>
          <p:txBody>
            <a:bodyPr wrap="square">
              <a:spAutoFit/>
            </a:bodyPr>
            <a:lstStyle/>
            <a:p>
              <a:r>
                <a:rPr lang="en-US" b="1">
                  <a:latin typeface="Poppins Light" panose="00000400000000000000" pitchFamily="50" charset="0"/>
                  <a:cs typeface="Poppins Light" panose="00000400000000000000" pitchFamily="50" charset="0"/>
                </a:rPr>
                <a:t>LH</a:t>
              </a:r>
              <a:endParaRPr lang="it-IT"/>
            </a:p>
          </p:txBody>
        </p:sp>
      </p:grpSp>
      <p:grpSp>
        <p:nvGrpSpPr>
          <p:cNvPr id="45" name="Gruppo 44">
            <a:extLst>
              <a:ext uri="{FF2B5EF4-FFF2-40B4-BE49-F238E27FC236}">
                <a16:creationId xmlns:a16="http://schemas.microsoft.com/office/drawing/2014/main" id="{1CD5B788-F899-FDA7-4632-11BEA8681CAE}"/>
              </a:ext>
            </a:extLst>
          </p:cNvPr>
          <p:cNvGrpSpPr/>
          <p:nvPr/>
        </p:nvGrpSpPr>
        <p:grpSpPr>
          <a:xfrm>
            <a:off x="5802088" y="1070246"/>
            <a:ext cx="5212068" cy="1794798"/>
            <a:chOff x="3358690" y="1282460"/>
            <a:chExt cx="6135852" cy="1892957"/>
          </a:xfrm>
        </p:grpSpPr>
        <p:pic>
          <p:nvPicPr>
            <p:cNvPr id="9" name="Immagine 8">
              <a:extLst>
                <a:ext uri="{FF2B5EF4-FFF2-40B4-BE49-F238E27FC236}">
                  <a16:creationId xmlns:a16="http://schemas.microsoft.com/office/drawing/2014/main" id="{32E3CDC2-66F0-F89B-BC27-6FEC5B6EB3B6}"/>
                </a:ext>
              </a:extLst>
            </p:cNvPr>
            <p:cNvPicPr>
              <a:picLocks noChangeAspect="1"/>
            </p:cNvPicPr>
            <p:nvPr/>
          </p:nvPicPr>
          <p:blipFill>
            <a:blip r:embed="rId5"/>
            <a:stretch>
              <a:fillRect/>
            </a:stretch>
          </p:blipFill>
          <p:spPr>
            <a:xfrm>
              <a:off x="3358690" y="1282460"/>
              <a:ext cx="2593715" cy="1892957"/>
            </a:xfrm>
            <a:prstGeom prst="rect">
              <a:avLst/>
            </a:prstGeom>
          </p:spPr>
        </p:pic>
        <p:sp>
          <p:nvSpPr>
            <p:cNvPr id="27" name="CasellaDiTesto 26">
              <a:extLst>
                <a:ext uri="{FF2B5EF4-FFF2-40B4-BE49-F238E27FC236}">
                  <a16:creationId xmlns:a16="http://schemas.microsoft.com/office/drawing/2014/main" id="{BCEE517C-D6EE-05DE-1DAF-F54BA3A1B59B}"/>
                </a:ext>
              </a:extLst>
            </p:cNvPr>
            <p:cNvSpPr txBox="1"/>
            <p:nvPr/>
          </p:nvSpPr>
          <p:spPr>
            <a:xfrm>
              <a:off x="3398542" y="1326976"/>
              <a:ext cx="6096000" cy="369332"/>
            </a:xfrm>
            <a:prstGeom prst="rect">
              <a:avLst/>
            </a:prstGeom>
            <a:noFill/>
          </p:spPr>
          <p:txBody>
            <a:bodyPr wrap="square">
              <a:spAutoFit/>
            </a:bodyPr>
            <a:lstStyle/>
            <a:p>
              <a:r>
                <a:rPr lang="en-US" b="1">
                  <a:latin typeface="Poppins Light" panose="00000400000000000000" pitchFamily="50" charset="0"/>
                  <a:cs typeface="Poppins Light" panose="00000400000000000000" pitchFamily="50" charset="0"/>
                </a:rPr>
                <a:t>RH</a:t>
              </a:r>
              <a:endParaRPr lang="it-IT"/>
            </a:p>
          </p:txBody>
        </p:sp>
      </p:grpSp>
      <p:grpSp>
        <p:nvGrpSpPr>
          <p:cNvPr id="44" name="Gruppo 43">
            <a:extLst>
              <a:ext uri="{FF2B5EF4-FFF2-40B4-BE49-F238E27FC236}">
                <a16:creationId xmlns:a16="http://schemas.microsoft.com/office/drawing/2014/main" id="{C6049B6C-0BB1-C5D7-6FE8-5456947180F9}"/>
              </a:ext>
            </a:extLst>
          </p:cNvPr>
          <p:cNvGrpSpPr/>
          <p:nvPr/>
        </p:nvGrpSpPr>
        <p:grpSpPr>
          <a:xfrm>
            <a:off x="3478905" y="3828465"/>
            <a:ext cx="4330619" cy="2768123"/>
            <a:chOff x="2451484" y="3811972"/>
            <a:chExt cx="3225416" cy="1920493"/>
          </a:xfrm>
        </p:grpSpPr>
        <p:pic>
          <p:nvPicPr>
            <p:cNvPr id="39" name="Immagine 38">
              <a:extLst>
                <a:ext uri="{FF2B5EF4-FFF2-40B4-BE49-F238E27FC236}">
                  <a16:creationId xmlns:a16="http://schemas.microsoft.com/office/drawing/2014/main" id="{9B8E7044-6B74-3F7F-8E7E-DD7982F51D07}"/>
                </a:ext>
              </a:extLst>
            </p:cNvPr>
            <p:cNvPicPr>
              <a:picLocks noChangeAspect="1"/>
            </p:cNvPicPr>
            <p:nvPr/>
          </p:nvPicPr>
          <p:blipFill rotWithShape="1">
            <a:blip r:embed="rId6"/>
            <a:srcRect b="33960"/>
            <a:stretch/>
          </p:blipFill>
          <p:spPr>
            <a:xfrm>
              <a:off x="2750530" y="3839508"/>
              <a:ext cx="2926370" cy="1892957"/>
            </a:xfrm>
            <a:prstGeom prst="rect">
              <a:avLst/>
            </a:prstGeom>
          </p:spPr>
        </p:pic>
        <p:pic>
          <p:nvPicPr>
            <p:cNvPr id="41" name="Immagine 40">
              <a:extLst>
                <a:ext uri="{FF2B5EF4-FFF2-40B4-BE49-F238E27FC236}">
                  <a16:creationId xmlns:a16="http://schemas.microsoft.com/office/drawing/2014/main" id="{F0A1EFFF-6707-4459-E4E5-5455AEA7251A}"/>
                </a:ext>
              </a:extLst>
            </p:cNvPr>
            <p:cNvPicPr>
              <a:picLocks noChangeAspect="1"/>
            </p:cNvPicPr>
            <p:nvPr/>
          </p:nvPicPr>
          <p:blipFill rotWithShape="1">
            <a:blip r:embed="rId7"/>
            <a:srcRect r="15370" b="33088"/>
            <a:stretch/>
          </p:blipFill>
          <p:spPr>
            <a:xfrm>
              <a:off x="2451484" y="3811972"/>
              <a:ext cx="299046" cy="1920493"/>
            </a:xfrm>
            <a:prstGeom prst="rect">
              <a:avLst/>
            </a:prstGeom>
          </p:spPr>
        </p:pic>
      </p:grpSp>
      <p:sp>
        <p:nvSpPr>
          <p:cNvPr id="47" name="CasellaDiTesto 46">
            <a:extLst>
              <a:ext uri="{FF2B5EF4-FFF2-40B4-BE49-F238E27FC236}">
                <a16:creationId xmlns:a16="http://schemas.microsoft.com/office/drawing/2014/main" id="{2DAEF322-1C6F-CC6D-BD67-46EF4099FB74}"/>
              </a:ext>
            </a:extLst>
          </p:cNvPr>
          <p:cNvSpPr txBox="1"/>
          <p:nvPr/>
        </p:nvSpPr>
        <p:spPr>
          <a:xfrm>
            <a:off x="8408122" y="447774"/>
            <a:ext cx="3917822" cy="242913"/>
          </a:xfrm>
          <a:prstGeom prst="rect">
            <a:avLst/>
          </a:prstGeom>
          <a:noFill/>
        </p:spPr>
        <p:txBody>
          <a:bodyPr wrap="square">
            <a:spAutoFit/>
          </a:bodyPr>
          <a:lstStyle/>
          <a:p>
            <a:r>
              <a:rPr lang="en-US" b="1">
                <a:latin typeface="Poppins Light" panose="00000400000000000000" pitchFamily="50" charset="0"/>
                <a:cs typeface="Poppins Light" panose="00000400000000000000" pitchFamily="50" charset="0"/>
              </a:rPr>
              <a:t>LH</a:t>
            </a:r>
            <a:endParaRPr lang="it-IT"/>
          </a:p>
        </p:txBody>
      </p:sp>
      <p:sp>
        <p:nvSpPr>
          <p:cNvPr id="48" name="CasellaDiTesto 47">
            <a:extLst>
              <a:ext uri="{FF2B5EF4-FFF2-40B4-BE49-F238E27FC236}">
                <a16:creationId xmlns:a16="http://schemas.microsoft.com/office/drawing/2014/main" id="{A5900F80-34C5-3FAD-D2F4-6A7FF8E2E0BD}"/>
              </a:ext>
            </a:extLst>
          </p:cNvPr>
          <p:cNvSpPr txBox="1"/>
          <p:nvPr/>
        </p:nvSpPr>
        <p:spPr>
          <a:xfrm>
            <a:off x="10367033" y="482520"/>
            <a:ext cx="4549071" cy="262736"/>
          </a:xfrm>
          <a:prstGeom prst="rect">
            <a:avLst/>
          </a:prstGeom>
          <a:noFill/>
        </p:spPr>
        <p:txBody>
          <a:bodyPr wrap="square">
            <a:spAutoFit/>
          </a:bodyPr>
          <a:lstStyle/>
          <a:p>
            <a:r>
              <a:rPr lang="en-US" b="1">
                <a:latin typeface="Poppins Light" panose="00000400000000000000" pitchFamily="50" charset="0"/>
                <a:cs typeface="Poppins Light" panose="00000400000000000000" pitchFamily="50" charset="0"/>
              </a:rPr>
              <a:t>RH</a:t>
            </a:r>
            <a:endParaRPr lang="it-IT"/>
          </a:p>
        </p:txBody>
      </p:sp>
      <p:sp>
        <p:nvSpPr>
          <p:cNvPr id="50" name="CasellaDiTesto 49">
            <a:extLst>
              <a:ext uri="{FF2B5EF4-FFF2-40B4-BE49-F238E27FC236}">
                <a16:creationId xmlns:a16="http://schemas.microsoft.com/office/drawing/2014/main" id="{00EE2A50-CF28-2F4C-6DA5-2B1DEDB244A9}"/>
              </a:ext>
            </a:extLst>
          </p:cNvPr>
          <p:cNvSpPr txBox="1"/>
          <p:nvPr/>
        </p:nvSpPr>
        <p:spPr>
          <a:xfrm>
            <a:off x="92364" y="3834777"/>
            <a:ext cx="2971642" cy="2677656"/>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1100">
                <a:latin typeface="Poppins Light" panose="00000400000000000000" pitchFamily="50" charset="0"/>
                <a:cs typeface="Poppins Light" panose="00000400000000000000" pitchFamily="50" charset="0"/>
              </a:rPr>
              <a:t>Ogni cella indica un punto dello spazio</a:t>
            </a:r>
          </a:p>
          <a:p>
            <a:pPr marL="342900" indent="-342900">
              <a:spcAft>
                <a:spcPts val="600"/>
              </a:spcAft>
              <a:buFont typeface="Arial" panose="020B0604020202020204" pitchFamily="34" charset="0"/>
              <a:buChar char="•"/>
            </a:pPr>
            <a:r>
              <a:rPr lang="en-US" sz="1100">
                <a:latin typeface="Poppins Light" panose="00000400000000000000" pitchFamily="50" charset="0"/>
                <a:cs typeface="Poppins Light" panose="00000400000000000000" pitchFamily="50" charset="0"/>
              </a:rPr>
              <a:t>La dimensione dell’immagine dipende dalla granularità di discretizzazione dello spazio</a:t>
            </a:r>
          </a:p>
          <a:p>
            <a:pPr marL="800100" lvl="1" indent="-342900">
              <a:spcAft>
                <a:spcPts val="600"/>
              </a:spcAft>
              <a:buFont typeface="Arial" panose="020B0604020202020204" pitchFamily="34" charset="0"/>
              <a:buChar char="•"/>
            </a:pPr>
            <a:r>
              <a:rPr lang="en-US" sz="1100">
                <a:latin typeface="Poppins Light" panose="00000400000000000000" pitchFamily="50" charset="0"/>
                <a:cs typeface="Poppins Light" panose="00000400000000000000" pitchFamily="50" charset="0"/>
              </a:rPr>
              <a:t>Es. con granularità = 0.5 ho immagini </a:t>
            </a:r>
            <a:r>
              <a:rPr lang="it-IT" sz="1100" b="0" i="0">
                <a:solidFill>
                  <a:srgbClr val="3B3B3B"/>
                </a:solidFill>
                <a:effectLst/>
                <a:latin typeface="JetBrains Mono Regular" panose="02000009000000000000" pitchFamily="49" charset="0"/>
              </a:rPr>
              <a:t>370 x 175</a:t>
            </a:r>
          </a:p>
          <a:p>
            <a:pPr marL="342900" indent="-342900">
              <a:spcAft>
                <a:spcPts val="600"/>
              </a:spcAft>
              <a:buFont typeface="Arial" panose="020B0604020202020204" pitchFamily="34" charset="0"/>
              <a:buChar char="•"/>
            </a:pPr>
            <a:r>
              <a:rPr lang="en-US" sz="1100">
                <a:latin typeface="Poppins Light" panose="00000400000000000000" pitchFamily="50" charset="0"/>
                <a:cs typeface="Poppins Light" panose="00000400000000000000" pitchFamily="50" charset="0"/>
              </a:rPr>
              <a:t>Le celle contengono gli </a:t>
            </a:r>
            <a:r>
              <a:rPr lang="en-US" sz="1100" b="1">
                <a:latin typeface="Poppins Light" panose="00000400000000000000" pitchFamily="50" charset="0"/>
                <a:cs typeface="Poppins Light" panose="00000400000000000000" pitchFamily="50" charset="0"/>
              </a:rPr>
              <a:t>indici dei vettori nello spazio della challenge</a:t>
            </a:r>
          </a:p>
          <a:p>
            <a:pPr marL="800100" lvl="1" indent="-342900">
              <a:spcAft>
                <a:spcPts val="600"/>
              </a:spcAft>
              <a:buFont typeface="Arial" panose="020B0604020202020204" pitchFamily="34" charset="0"/>
              <a:buChar char="•"/>
            </a:pPr>
            <a:r>
              <a:rPr lang="en-US" sz="1100">
                <a:latin typeface="Poppins Light" panose="00000400000000000000" pitchFamily="50" charset="0"/>
                <a:cs typeface="Poppins Light" panose="00000400000000000000" pitchFamily="50" charset="0"/>
              </a:rPr>
              <a:t>Posso quindi sostituirli con statistiche (es. attivazione)</a:t>
            </a:r>
          </a:p>
          <a:p>
            <a:pPr marL="800100" lvl="1" indent="-342900">
              <a:spcAft>
                <a:spcPts val="600"/>
              </a:spcAft>
              <a:buFont typeface="Arial" panose="020B0604020202020204" pitchFamily="34" charset="0"/>
              <a:buChar char="•"/>
            </a:pPr>
            <a:r>
              <a:rPr lang="en-US" sz="1100" b="1">
                <a:latin typeface="Poppins Light" panose="00000400000000000000" pitchFamily="50" charset="0"/>
                <a:cs typeface="Poppins Light" panose="00000400000000000000" pitchFamily="50" charset="0"/>
              </a:rPr>
              <a:t>nan</a:t>
            </a:r>
            <a:r>
              <a:rPr lang="en-US" sz="1100">
                <a:latin typeface="Poppins Light" panose="00000400000000000000" pitchFamily="50" charset="0"/>
                <a:cs typeface="Poppins Light" panose="00000400000000000000" pitchFamily="50" charset="0"/>
              </a:rPr>
              <a:t> sono celle non assegnate 	.</a:t>
            </a:r>
          </a:p>
        </p:txBody>
      </p:sp>
      <p:pic>
        <p:nvPicPr>
          <p:cNvPr id="54" name="Immagine 53">
            <a:extLst>
              <a:ext uri="{FF2B5EF4-FFF2-40B4-BE49-F238E27FC236}">
                <a16:creationId xmlns:a16="http://schemas.microsoft.com/office/drawing/2014/main" id="{7899A38C-5F4E-B336-E1A6-AF9B3D076750}"/>
              </a:ext>
            </a:extLst>
          </p:cNvPr>
          <p:cNvPicPr>
            <a:picLocks noChangeAspect="1"/>
          </p:cNvPicPr>
          <p:nvPr/>
        </p:nvPicPr>
        <p:blipFill>
          <a:blip r:embed="rId8"/>
          <a:stretch>
            <a:fillRect/>
          </a:stretch>
        </p:blipFill>
        <p:spPr>
          <a:xfrm>
            <a:off x="8224423" y="3755682"/>
            <a:ext cx="1655062" cy="2846933"/>
          </a:xfrm>
          <a:prstGeom prst="rect">
            <a:avLst/>
          </a:prstGeom>
        </p:spPr>
      </p:pic>
      <p:pic>
        <p:nvPicPr>
          <p:cNvPr id="56" name="Immagine 55">
            <a:extLst>
              <a:ext uri="{FF2B5EF4-FFF2-40B4-BE49-F238E27FC236}">
                <a16:creationId xmlns:a16="http://schemas.microsoft.com/office/drawing/2014/main" id="{629D47D0-43E7-0D13-B262-942196202C4E}"/>
              </a:ext>
            </a:extLst>
          </p:cNvPr>
          <p:cNvPicPr>
            <a:picLocks noChangeAspect="1"/>
          </p:cNvPicPr>
          <p:nvPr/>
        </p:nvPicPr>
        <p:blipFill>
          <a:blip r:embed="rId9"/>
          <a:stretch>
            <a:fillRect/>
          </a:stretch>
        </p:blipFill>
        <p:spPr>
          <a:xfrm>
            <a:off x="10083919" y="3722140"/>
            <a:ext cx="1882599" cy="3056245"/>
          </a:xfrm>
          <a:prstGeom prst="rect">
            <a:avLst/>
          </a:prstGeom>
        </p:spPr>
      </p:pic>
      <p:sp>
        <p:nvSpPr>
          <p:cNvPr id="57" name="CasellaDiTesto 56">
            <a:extLst>
              <a:ext uri="{FF2B5EF4-FFF2-40B4-BE49-F238E27FC236}">
                <a16:creationId xmlns:a16="http://schemas.microsoft.com/office/drawing/2014/main" id="{8415DA92-8BDC-3F92-2ED4-761360376F14}"/>
              </a:ext>
            </a:extLst>
          </p:cNvPr>
          <p:cNvSpPr txBox="1"/>
          <p:nvPr/>
        </p:nvSpPr>
        <p:spPr>
          <a:xfrm>
            <a:off x="3108569" y="3755682"/>
            <a:ext cx="4459664" cy="323760"/>
          </a:xfrm>
          <a:prstGeom prst="rect">
            <a:avLst/>
          </a:prstGeom>
          <a:noFill/>
        </p:spPr>
        <p:txBody>
          <a:bodyPr wrap="square">
            <a:spAutoFit/>
          </a:bodyPr>
          <a:lstStyle/>
          <a:p>
            <a:r>
              <a:rPr lang="en-US" b="1">
                <a:latin typeface="Poppins Light" panose="00000400000000000000" pitchFamily="50" charset="0"/>
                <a:cs typeface="Poppins Light" panose="00000400000000000000" pitchFamily="50" charset="0"/>
              </a:rPr>
              <a:t>LH</a:t>
            </a:r>
            <a:endParaRPr lang="it-IT"/>
          </a:p>
        </p:txBody>
      </p:sp>
      <p:sp>
        <p:nvSpPr>
          <p:cNvPr id="58" name="Freccia in giù 57">
            <a:extLst>
              <a:ext uri="{FF2B5EF4-FFF2-40B4-BE49-F238E27FC236}">
                <a16:creationId xmlns:a16="http://schemas.microsoft.com/office/drawing/2014/main" id="{341FE768-B9EE-A721-9980-3EB2A9788FA8}"/>
              </a:ext>
            </a:extLst>
          </p:cNvPr>
          <p:cNvSpPr/>
          <p:nvPr/>
        </p:nvSpPr>
        <p:spPr>
          <a:xfrm>
            <a:off x="2006628" y="1954299"/>
            <a:ext cx="304800" cy="1184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76435E3-EB45-413A-FA42-82775BA2E5C5}"/>
              </a:ext>
            </a:extLst>
          </p:cNvPr>
          <p:cNvSpPr txBox="1"/>
          <p:nvPr/>
        </p:nvSpPr>
        <p:spPr>
          <a:xfrm>
            <a:off x="824284" y="2336237"/>
            <a:ext cx="7457660" cy="261610"/>
          </a:xfrm>
          <a:prstGeom prst="rect">
            <a:avLst/>
          </a:prstGeom>
          <a:noFill/>
        </p:spPr>
        <p:txBody>
          <a:bodyPr wrap="square">
            <a:spAutoFit/>
          </a:bodyPr>
          <a:lstStyle/>
          <a:p>
            <a:pPr>
              <a:spcAft>
                <a:spcPts val="600"/>
              </a:spcAft>
            </a:pPr>
            <a:r>
              <a:rPr lang="en-US" sz="1050" u="sng">
                <a:latin typeface="Poppins Light" panose="00000400000000000000" pitchFamily="50" charset="0"/>
                <a:cs typeface="Poppins Light" panose="00000400000000000000" pitchFamily="50" charset="0"/>
              </a:rPr>
              <a:t>Discretizzazione</a:t>
            </a:r>
          </a:p>
        </p:txBody>
      </p:sp>
    </p:spTree>
    <p:extLst>
      <p:ext uri="{BB962C8B-B14F-4D97-AF65-F5344CB8AC3E}">
        <p14:creationId xmlns:p14="http://schemas.microsoft.com/office/powerpoint/2010/main" val="3374454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824284" y="38695"/>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2D Vertices Map: stats map (e.g. BOLD map)</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flipV="1">
            <a:off x="914647" y="561915"/>
            <a:ext cx="7024667" cy="12629"/>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sp>
        <p:nvSpPr>
          <p:cNvPr id="3" name="CasellaDiTesto 2">
            <a:extLst>
              <a:ext uri="{FF2B5EF4-FFF2-40B4-BE49-F238E27FC236}">
                <a16:creationId xmlns:a16="http://schemas.microsoft.com/office/drawing/2014/main" id="{610785DC-406C-3D6B-3186-927B7930AB00}"/>
              </a:ext>
            </a:extLst>
          </p:cNvPr>
          <p:cNvSpPr txBox="1"/>
          <p:nvPr/>
        </p:nvSpPr>
        <p:spPr>
          <a:xfrm>
            <a:off x="297024" y="714688"/>
            <a:ext cx="9443875" cy="815608"/>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1400">
                <a:latin typeface="Poppins Light" panose="00000400000000000000" pitchFamily="50" charset="0"/>
                <a:cs typeface="Poppins Light" panose="00000400000000000000" pitchFamily="50" charset="0"/>
              </a:rPr>
              <a:t>Posso sostituire gli indici della </a:t>
            </a:r>
            <a:r>
              <a:rPr lang="en-US" sz="1400" i="1">
                <a:latin typeface="Poppins Light" panose="00000400000000000000" pitchFamily="50" charset="0"/>
                <a:cs typeface="Poppins Light" panose="00000400000000000000" pitchFamily="50" charset="0"/>
              </a:rPr>
              <a:t>challenge space grid of indices </a:t>
            </a:r>
            <a:r>
              <a:rPr lang="en-US" sz="1400">
                <a:latin typeface="Poppins Light" panose="00000400000000000000" pitchFamily="50" charset="0"/>
                <a:cs typeface="Poppins Light" panose="00000400000000000000" pitchFamily="50" charset="0"/>
              </a:rPr>
              <a:t>con statistiche relative ai vertici, come il </a:t>
            </a:r>
            <a:r>
              <a:rPr lang="en-US" sz="1400" b="1">
                <a:latin typeface="Poppins Light" panose="00000400000000000000" pitchFamily="50" charset="0"/>
                <a:cs typeface="Poppins Light" panose="00000400000000000000" pitchFamily="50" charset="0"/>
              </a:rPr>
              <a:t>bold response</a:t>
            </a:r>
            <a:r>
              <a:rPr lang="en-US" sz="1400">
                <a:latin typeface="Poppins Light" panose="00000400000000000000" pitchFamily="50" charset="0"/>
                <a:cs typeface="Poppins Light" panose="00000400000000000000" pitchFamily="50" charset="0"/>
              </a:rPr>
              <a:t> relativo a una </a:t>
            </a:r>
            <a:r>
              <a:rPr lang="en-US" sz="1400" b="1">
                <a:latin typeface="Poppins Light" panose="00000400000000000000" pitchFamily="50" charset="0"/>
                <a:cs typeface="Poppins Light" panose="00000400000000000000" pitchFamily="50" charset="0"/>
              </a:rPr>
              <a:t>immagine</a:t>
            </a:r>
            <a:r>
              <a:rPr lang="en-US" sz="1400">
                <a:latin typeface="Poppins Light" panose="00000400000000000000" pitchFamily="50" charset="0"/>
                <a:cs typeface="Poppins Light" panose="00000400000000000000" pitchFamily="50" charset="0"/>
              </a:rPr>
              <a:t> </a:t>
            </a:r>
            <a:r>
              <a:rPr lang="en-US" sz="1400" b="1">
                <a:latin typeface="Poppins Light" panose="00000400000000000000" pitchFamily="50" charset="0"/>
                <a:cs typeface="Poppins Light" panose="00000400000000000000" pitchFamily="50" charset="0"/>
              </a:rPr>
              <a:t>specifica.</a:t>
            </a:r>
          </a:p>
          <a:p>
            <a:pPr marL="800100" lvl="1" indent="-342900">
              <a:spcAft>
                <a:spcPts val="600"/>
              </a:spcAft>
              <a:buFont typeface="Arial" panose="020B0604020202020204" pitchFamily="34" charset="0"/>
              <a:buChar char="•"/>
            </a:pPr>
            <a:r>
              <a:rPr lang="en-US" sz="1400" b="1">
                <a:latin typeface="Poppins Light" panose="00000400000000000000" pitchFamily="50" charset="0"/>
                <a:cs typeface="Poppins Light" panose="00000400000000000000" pitchFamily="50" charset="0"/>
              </a:rPr>
              <a:t>Possibile Utilizzo: </a:t>
            </a:r>
            <a:r>
              <a:rPr lang="en-US" sz="1400">
                <a:latin typeface="Poppins Light" panose="00000400000000000000" pitchFamily="50" charset="0"/>
                <a:cs typeface="Poppins Light" panose="00000400000000000000" pitchFamily="50" charset="0"/>
              </a:rPr>
              <a:t>autoencoder generativo</a:t>
            </a:r>
            <a:endParaRPr lang="en-US" sz="1400" b="1">
              <a:latin typeface="Poppins Light" panose="00000400000000000000" pitchFamily="50" charset="0"/>
              <a:cs typeface="Poppins Light" panose="00000400000000000000" pitchFamily="50" charset="0"/>
            </a:endParaRPr>
          </a:p>
        </p:txBody>
      </p:sp>
      <p:grpSp>
        <p:nvGrpSpPr>
          <p:cNvPr id="4" name="Gruppo 3">
            <a:extLst>
              <a:ext uri="{FF2B5EF4-FFF2-40B4-BE49-F238E27FC236}">
                <a16:creationId xmlns:a16="http://schemas.microsoft.com/office/drawing/2014/main" id="{128E0017-5F5E-F06D-553A-551B0880011F}"/>
              </a:ext>
            </a:extLst>
          </p:cNvPr>
          <p:cNvGrpSpPr/>
          <p:nvPr/>
        </p:nvGrpSpPr>
        <p:grpSpPr>
          <a:xfrm>
            <a:off x="824284" y="1549400"/>
            <a:ext cx="3438891" cy="2196894"/>
            <a:chOff x="2451484" y="3811972"/>
            <a:chExt cx="3225416" cy="1920493"/>
          </a:xfrm>
        </p:grpSpPr>
        <p:pic>
          <p:nvPicPr>
            <p:cNvPr id="5" name="Immagine 4">
              <a:extLst>
                <a:ext uri="{FF2B5EF4-FFF2-40B4-BE49-F238E27FC236}">
                  <a16:creationId xmlns:a16="http://schemas.microsoft.com/office/drawing/2014/main" id="{A09A2B1C-FFCC-5D56-5906-A68C0E64DD2A}"/>
                </a:ext>
              </a:extLst>
            </p:cNvPr>
            <p:cNvPicPr>
              <a:picLocks noChangeAspect="1"/>
            </p:cNvPicPr>
            <p:nvPr/>
          </p:nvPicPr>
          <p:blipFill rotWithShape="1">
            <a:blip r:embed="rId2"/>
            <a:srcRect b="33960"/>
            <a:stretch/>
          </p:blipFill>
          <p:spPr>
            <a:xfrm>
              <a:off x="2750530" y="3839508"/>
              <a:ext cx="2926370" cy="1892957"/>
            </a:xfrm>
            <a:prstGeom prst="rect">
              <a:avLst/>
            </a:prstGeom>
          </p:spPr>
        </p:pic>
        <p:pic>
          <p:nvPicPr>
            <p:cNvPr id="6" name="Immagine 5">
              <a:extLst>
                <a:ext uri="{FF2B5EF4-FFF2-40B4-BE49-F238E27FC236}">
                  <a16:creationId xmlns:a16="http://schemas.microsoft.com/office/drawing/2014/main" id="{F314058B-B1F1-E67C-9FFC-956C024C41C4}"/>
                </a:ext>
              </a:extLst>
            </p:cNvPr>
            <p:cNvPicPr>
              <a:picLocks noChangeAspect="1"/>
            </p:cNvPicPr>
            <p:nvPr/>
          </p:nvPicPr>
          <p:blipFill rotWithShape="1">
            <a:blip r:embed="rId3"/>
            <a:srcRect r="15370" b="33088"/>
            <a:stretch/>
          </p:blipFill>
          <p:spPr>
            <a:xfrm>
              <a:off x="2451484" y="3811972"/>
              <a:ext cx="299046" cy="1920493"/>
            </a:xfrm>
            <a:prstGeom prst="rect">
              <a:avLst/>
            </a:prstGeom>
          </p:spPr>
        </p:pic>
      </p:grpSp>
      <p:sp>
        <p:nvSpPr>
          <p:cNvPr id="7" name="Freccia a destra 6">
            <a:extLst>
              <a:ext uri="{FF2B5EF4-FFF2-40B4-BE49-F238E27FC236}">
                <a16:creationId xmlns:a16="http://schemas.microsoft.com/office/drawing/2014/main" id="{1642B7F5-979C-EA76-811D-93C5B5467D8E}"/>
              </a:ext>
            </a:extLst>
          </p:cNvPr>
          <p:cNvSpPr/>
          <p:nvPr/>
        </p:nvSpPr>
        <p:spPr>
          <a:xfrm>
            <a:off x="4777983" y="2459853"/>
            <a:ext cx="771917"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E32C4417-85F9-753F-6E77-E292216EDC40}"/>
              </a:ext>
            </a:extLst>
          </p:cNvPr>
          <p:cNvPicPr>
            <a:picLocks noChangeAspect="1"/>
          </p:cNvPicPr>
          <p:nvPr/>
        </p:nvPicPr>
        <p:blipFill>
          <a:blip r:embed="rId4"/>
          <a:stretch>
            <a:fillRect/>
          </a:stretch>
        </p:blipFill>
        <p:spPr>
          <a:xfrm>
            <a:off x="6192234" y="1549401"/>
            <a:ext cx="3694722" cy="2324100"/>
          </a:xfrm>
          <a:prstGeom prst="rect">
            <a:avLst/>
          </a:prstGeom>
        </p:spPr>
      </p:pic>
      <p:pic>
        <p:nvPicPr>
          <p:cNvPr id="14" name="Immagine 13">
            <a:extLst>
              <a:ext uri="{FF2B5EF4-FFF2-40B4-BE49-F238E27FC236}">
                <a16:creationId xmlns:a16="http://schemas.microsoft.com/office/drawing/2014/main" id="{88D4EE08-7F9B-C15D-6334-704D6752471B}"/>
              </a:ext>
            </a:extLst>
          </p:cNvPr>
          <p:cNvPicPr>
            <a:picLocks noChangeAspect="1"/>
          </p:cNvPicPr>
          <p:nvPr/>
        </p:nvPicPr>
        <p:blipFill rotWithShape="1">
          <a:blip r:embed="rId3"/>
          <a:srcRect r="15370" b="33088"/>
          <a:stretch/>
        </p:blipFill>
        <p:spPr>
          <a:xfrm>
            <a:off x="5830603" y="1567288"/>
            <a:ext cx="328435" cy="2308350"/>
          </a:xfrm>
          <a:prstGeom prst="rect">
            <a:avLst/>
          </a:prstGeom>
        </p:spPr>
      </p:pic>
      <p:pic>
        <p:nvPicPr>
          <p:cNvPr id="17" name="Immagine 16">
            <a:extLst>
              <a:ext uri="{FF2B5EF4-FFF2-40B4-BE49-F238E27FC236}">
                <a16:creationId xmlns:a16="http://schemas.microsoft.com/office/drawing/2014/main" id="{4030764D-0ED7-5278-DBF4-4739A05A2D1B}"/>
              </a:ext>
            </a:extLst>
          </p:cNvPr>
          <p:cNvPicPr>
            <a:picLocks noChangeAspect="1"/>
          </p:cNvPicPr>
          <p:nvPr/>
        </p:nvPicPr>
        <p:blipFill>
          <a:blip r:embed="rId5"/>
          <a:stretch>
            <a:fillRect/>
          </a:stretch>
        </p:blipFill>
        <p:spPr>
          <a:xfrm>
            <a:off x="6077473" y="3951346"/>
            <a:ext cx="1696718" cy="2867959"/>
          </a:xfrm>
          <a:prstGeom prst="rect">
            <a:avLst/>
          </a:prstGeom>
        </p:spPr>
      </p:pic>
      <p:pic>
        <p:nvPicPr>
          <p:cNvPr id="20" name="Immagine 19">
            <a:extLst>
              <a:ext uri="{FF2B5EF4-FFF2-40B4-BE49-F238E27FC236}">
                <a16:creationId xmlns:a16="http://schemas.microsoft.com/office/drawing/2014/main" id="{97BFAF65-947F-C7D8-76D0-0E683B3979AA}"/>
              </a:ext>
            </a:extLst>
          </p:cNvPr>
          <p:cNvPicPr>
            <a:picLocks noChangeAspect="1"/>
          </p:cNvPicPr>
          <p:nvPr/>
        </p:nvPicPr>
        <p:blipFill>
          <a:blip r:embed="rId6"/>
          <a:stretch>
            <a:fillRect/>
          </a:stretch>
        </p:blipFill>
        <p:spPr>
          <a:xfrm>
            <a:off x="7774191" y="3949209"/>
            <a:ext cx="2112765" cy="2804444"/>
          </a:xfrm>
          <a:prstGeom prst="rect">
            <a:avLst/>
          </a:prstGeom>
        </p:spPr>
      </p:pic>
      <p:pic>
        <p:nvPicPr>
          <p:cNvPr id="21" name="Immagine 20">
            <a:extLst>
              <a:ext uri="{FF2B5EF4-FFF2-40B4-BE49-F238E27FC236}">
                <a16:creationId xmlns:a16="http://schemas.microsoft.com/office/drawing/2014/main" id="{17000A8A-136F-C451-A535-595940F444BC}"/>
              </a:ext>
            </a:extLst>
          </p:cNvPr>
          <p:cNvPicPr>
            <a:picLocks noChangeAspect="1"/>
          </p:cNvPicPr>
          <p:nvPr/>
        </p:nvPicPr>
        <p:blipFill>
          <a:blip r:embed="rId7"/>
          <a:stretch>
            <a:fillRect/>
          </a:stretch>
        </p:blipFill>
        <p:spPr>
          <a:xfrm>
            <a:off x="956556" y="3880794"/>
            <a:ext cx="1655062" cy="2846933"/>
          </a:xfrm>
          <a:prstGeom prst="rect">
            <a:avLst/>
          </a:prstGeom>
        </p:spPr>
      </p:pic>
      <p:pic>
        <p:nvPicPr>
          <p:cNvPr id="22" name="Immagine 21">
            <a:extLst>
              <a:ext uri="{FF2B5EF4-FFF2-40B4-BE49-F238E27FC236}">
                <a16:creationId xmlns:a16="http://schemas.microsoft.com/office/drawing/2014/main" id="{40ADCCDE-42E9-5ABB-3A9A-25CFC7CC6B02}"/>
              </a:ext>
            </a:extLst>
          </p:cNvPr>
          <p:cNvPicPr>
            <a:picLocks noChangeAspect="1"/>
          </p:cNvPicPr>
          <p:nvPr/>
        </p:nvPicPr>
        <p:blipFill>
          <a:blip r:embed="rId8"/>
          <a:stretch>
            <a:fillRect/>
          </a:stretch>
        </p:blipFill>
        <p:spPr>
          <a:xfrm>
            <a:off x="2611618" y="3887100"/>
            <a:ext cx="1806192" cy="2932205"/>
          </a:xfrm>
          <a:prstGeom prst="rect">
            <a:avLst/>
          </a:prstGeom>
        </p:spPr>
      </p:pic>
      <p:sp>
        <p:nvSpPr>
          <p:cNvPr id="24" name="Freccia a destra 23">
            <a:extLst>
              <a:ext uri="{FF2B5EF4-FFF2-40B4-BE49-F238E27FC236}">
                <a16:creationId xmlns:a16="http://schemas.microsoft.com/office/drawing/2014/main" id="{BB03615A-DC67-581D-6B02-9C9A580F19BB}"/>
              </a:ext>
            </a:extLst>
          </p:cNvPr>
          <p:cNvSpPr/>
          <p:nvPr/>
        </p:nvSpPr>
        <p:spPr>
          <a:xfrm>
            <a:off x="4777983" y="5042650"/>
            <a:ext cx="771917"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B72FDC6C-A7A1-9B31-6531-7F80E11F9FB0}"/>
              </a:ext>
            </a:extLst>
          </p:cNvPr>
          <p:cNvPicPr>
            <a:picLocks noChangeAspect="1"/>
          </p:cNvPicPr>
          <p:nvPr/>
        </p:nvPicPr>
        <p:blipFill>
          <a:blip r:embed="rId9"/>
          <a:stretch>
            <a:fillRect/>
          </a:stretch>
        </p:blipFill>
        <p:spPr>
          <a:xfrm>
            <a:off x="4631624" y="3916741"/>
            <a:ext cx="1064633" cy="1051027"/>
          </a:xfrm>
          <a:prstGeom prst="rect">
            <a:avLst/>
          </a:prstGeom>
        </p:spPr>
      </p:pic>
    </p:spTree>
    <p:extLst>
      <p:ext uri="{BB962C8B-B14F-4D97-AF65-F5344CB8AC3E}">
        <p14:creationId xmlns:p14="http://schemas.microsoft.com/office/powerpoint/2010/main" val="3828424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824284" y="38695"/>
            <a:ext cx="8491599" cy="523220"/>
          </a:xfrm>
          <a:prstGeom prst="rect">
            <a:avLst/>
          </a:prstGeom>
          <a:noFill/>
        </p:spPr>
        <p:txBody>
          <a:bodyPr wrap="square" rtlCol="0">
            <a:spAutoFit/>
          </a:bodyPr>
          <a:lstStyle/>
          <a:p>
            <a:r>
              <a:rPr lang="en-GB" sz="2800">
                <a:solidFill>
                  <a:srgbClr val="000000"/>
                </a:solidFill>
                <a:latin typeface="Lato Black" panose="020F0502020204030203" pitchFamily="34" charset="0"/>
                <a:ea typeface="Lato Black" panose="020F0502020204030203" pitchFamily="34" charset="0"/>
                <a:cs typeface="Lato Black" panose="020F0502020204030203" pitchFamily="34" charset="0"/>
              </a:rPr>
              <a:t>Possibili Mesh Aggiuntive: </a:t>
            </a:r>
            <a:r>
              <a:rPr lang="en-GB" sz="2800" b="1" u="sng">
                <a:solidFill>
                  <a:srgbClr val="000000"/>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Connectome</a:t>
            </a: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914647" y="574544"/>
            <a:ext cx="6309113" cy="0"/>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sp>
        <p:nvSpPr>
          <p:cNvPr id="3" name="CasellaDiTesto 2">
            <a:extLst>
              <a:ext uri="{FF2B5EF4-FFF2-40B4-BE49-F238E27FC236}">
                <a16:creationId xmlns:a16="http://schemas.microsoft.com/office/drawing/2014/main" id="{610785DC-406C-3D6B-3186-927B7930AB00}"/>
              </a:ext>
            </a:extLst>
          </p:cNvPr>
          <p:cNvSpPr txBox="1"/>
          <p:nvPr/>
        </p:nvSpPr>
        <p:spPr>
          <a:xfrm>
            <a:off x="642465" y="1517328"/>
            <a:ext cx="4884576" cy="1831271"/>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1400">
                <a:latin typeface="Poppins Light" panose="00000400000000000000" pitchFamily="50" charset="0"/>
                <a:cs typeface="Poppins Light" panose="00000400000000000000" pitchFamily="50" charset="0"/>
              </a:rPr>
              <a:t>Possibilità di calcolare il </a:t>
            </a:r>
            <a:r>
              <a:rPr lang="en-US" sz="1400" b="1">
                <a:latin typeface="Poppins Light" panose="00000400000000000000" pitchFamily="50" charset="0"/>
                <a:cs typeface="Poppins Light" panose="00000400000000000000" pitchFamily="50" charset="0"/>
              </a:rPr>
              <a:t>connettoma</a:t>
            </a:r>
          </a:p>
          <a:p>
            <a:pPr marL="800100" lvl="1" indent="-342900">
              <a:spcAft>
                <a:spcPts val="600"/>
              </a:spcAft>
              <a:buFont typeface="Arial" panose="020B0604020202020204" pitchFamily="34" charset="0"/>
              <a:buChar char="•"/>
            </a:pPr>
            <a:r>
              <a:rPr lang="en-US" sz="1400" b="1">
                <a:latin typeface="Poppins Light" panose="00000400000000000000" pitchFamily="50" charset="0"/>
                <a:cs typeface="Poppins Light" panose="00000400000000000000" pitchFamily="50" charset="0"/>
              </a:rPr>
              <a:t>Mappa delle connessioni tra i vertici della corteccia</a:t>
            </a:r>
          </a:p>
          <a:p>
            <a:pPr marL="800100" lvl="1" indent="-342900">
              <a:spcAft>
                <a:spcPts val="600"/>
              </a:spcAft>
              <a:buFont typeface="Arial" panose="020B0604020202020204" pitchFamily="34" charset="0"/>
              <a:buChar char="•"/>
            </a:pPr>
            <a:r>
              <a:rPr lang="en-US" sz="1400">
                <a:latin typeface="Poppins Light" panose="00000400000000000000" pitchFamily="50" charset="0"/>
                <a:cs typeface="Poppins Light" panose="00000400000000000000" pitchFamily="50" charset="0"/>
              </a:rPr>
              <a:t>Potrebbe essere complesso da calcolare</a:t>
            </a:r>
          </a:p>
          <a:p>
            <a:pPr marL="800100" lvl="1" indent="-342900">
              <a:spcAft>
                <a:spcPts val="600"/>
              </a:spcAft>
              <a:buFont typeface="Arial" panose="020B0604020202020204" pitchFamily="34" charset="0"/>
              <a:buChar char="•"/>
            </a:pPr>
            <a:r>
              <a:rPr lang="en-US" sz="1400">
                <a:latin typeface="Poppins Light" panose="00000400000000000000" pitchFamily="50" charset="0"/>
                <a:cs typeface="Poppins Light" panose="00000400000000000000" pitchFamily="50" charset="0"/>
              </a:rPr>
              <a:t>Più significativo rispetto alla posizione relativa dei vertici in termini di affinità funzionale</a:t>
            </a:r>
          </a:p>
        </p:txBody>
      </p:sp>
      <p:pic>
        <p:nvPicPr>
          <p:cNvPr id="9" name="Immagine 8">
            <a:extLst>
              <a:ext uri="{FF2B5EF4-FFF2-40B4-BE49-F238E27FC236}">
                <a16:creationId xmlns:a16="http://schemas.microsoft.com/office/drawing/2014/main" id="{78BB81AB-24E5-A7EC-0F07-11CACA7B9428}"/>
              </a:ext>
            </a:extLst>
          </p:cNvPr>
          <p:cNvPicPr>
            <a:picLocks noChangeAspect="1"/>
          </p:cNvPicPr>
          <p:nvPr/>
        </p:nvPicPr>
        <p:blipFill>
          <a:blip r:embed="rId2"/>
          <a:stretch>
            <a:fillRect/>
          </a:stretch>
        </p:blipFill>
        <p:spPr>
          <a:xfrm>
            <a:off x="6664961" y="1133324"/>
            <a:ext cx="3279841" cy="2795433"/>
          </a:xfrm>
          <a:prstGeom prst="rect">
            <a:avLst/>
          </a:prstGeom>
        </p:spPr>
      </p:pic>
      <p:pic>
        <p:nvPicPr>
          <p:cNvPr id="13" name="Immagine 12">
            <a:extLst>
              <a:ext uri="{FF2B5EF4-FFF2-40B4-BE49-F238E27FC236}">
                <a16:creationId xmlns:a16="http://schemas.microsoft.com/office/drawing/2014/main" id="{F50E7768-94F8-8959-1326-1B035A7446E4}"/>
              </a:ext>
            </a:extLst>
          </p:cNvPr>
          <p:cNvPicPr>
            <a:picLocks noChangeAspect="1"/>
          </p:cNvPicPr>
          <p:nvPr/>
        </p:nvPicPr>
        <p:blipFill>
          <a:blip r:embed="rId3"/>
          <a:stretch>
            <a:fillRect/>
          </a:stretch>
        </p:blipFill>
        <p:spPr>
          <a:xfrm>
            <a:off x="5986555" y="4307093"/>
            <a:ext cx="5197290" cy="1988992"/>
          </a:xfrm>
          <a:prstGeom prst="rect">
            <a:avLst/>
          </a:prstGeom>
        </p:spPr>
      </p:pic>
    </p:spTree>
    <p:extLst>
      <p:ext uri="{BB962C8B-B14F-4D97-AF65-F5344CB8AC3E}">
        <p14:creationId xmlns:p14="http://schemas.microsoft.com/office/powerpoint/2010/main" val="372186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Obiettivo Challenge</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3159542"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2083904"/>
            <a:ext cx="5763904" cy="1969770"/>
          </a:xfrm>
          <a:prstGeom prst="rect">
            <a:avLst/>
          </a:prstGeom>
          <a:noFill/>
        </p:spPr>
        <p:txBody>
          <a:bodyPr wrap="square" rtlCol="0">
            <a:spAutoFit/>
          </a:bodyPr>
          <a:lstStyle/>
          <a:p>
            <a:pPr marL="342900" indent="-342900">
              <a:spcAft>
                <a:spcPts val="1200"/>
              </a:spcAft>
              <a:buAutoNum type="arabicPeriod"/>
            </a:pPr>
            <a:r>
              <a:rPr lang="en-US" sz="1400">
                <a:latin typeface="Poppins Light" panose="00000400000000000000" pitchFamily="50" charset="0"/>
                <a:cs typeface="Poppins Light" panose="00000400000000000000" pitchFamily="50" charset="0"/>
              </a:rPr>
              <a:t>Sviluppo di un </a:t>
            </a:r>
            <a:r>
              <a:rPr lang="en-US" sz="1400" b="1">
                <a:latin typeface="Poppins Light" panose="00000400000000000000" pitchFamily="50" charset="0"/>
                <a:cs typeface="Poppins Light" panose="00000400000000000000" pitchFamily="50" charset="0"/>
              </a:rPr>
              <a:t>encoding model che preveda la</a:t>
            </a:r>
            <a:r>
              <a:rPr lang="en-US" sz="1400">
                <a:latin typeface="Poppins Light" panose="00000400000000000000" pitchFamily="50" charset="0"/>
                <a:cs typeface="Poppins Light" panose="00000400000000000000" pitchFamily="50" charset="0"/>
              </a:rPr>
              <a:t> </a:t>
            </a:r>
            <a:r>
              <a:rPr lang="en-US" sz="1400" b="1">
                <a:latin typeface="Poppins Light" panose="00000400000000000000" pitchFamily="50" charset="0"/>
                <a:cs typeface="Poppins Light" panose="00000400000000000000" pitchFamily="50" charset="0"/>
              </a:rPr>
              <a:t>risposta neurale umana (Bold Response Amplitudes) </a:t>
            </a:r>
            <a:r>
              <a:rPr lang="en-US" sz="1400">
                <a:latin typeface="Poppins Light" panose="00000400000000000000" pitchFamily="50" charset="0"/>
                <a:cs typeface="Poppins Light" panose="00000400000000000000" pitchFamily="50" charset="0"/>
              </a:rPr>
              <a:t>a </a:t>
            </a:r>
            <a:r>
              <a:rPr lang="en-US" sz="1400" b="1">
                <a:latin typeface="Poppins Light" panose="00000400000000000000" pitchFamily="50" charset="0"/>
                <a:cs typeface="Poppins Light" panose="00000400000000000000" pitchFamily="50" charset="0"/>
              </a:rPr>
              <a:t>stimoli visivi </a:t>
            </a:r>
            <a:r>
              <a:rPr lang="en-US" sz="1400">
                <a:latin typeface="Poppins Light" panose="00000400000000000000" pitchFamily="50" charset="0"/>
                <a:cs typeface="Poppins Light" panose="00000400000000000000" pitchFamily="50" charset="0"/>
              </a:rPr>
              <a:t>che consistono in scene naturali complesse</a:t>
            </a:r>
          </a:p>
          <a:p>
            <a:pPr marL="742950" lvl="1" indent="-285750">
              <a:spcAft>
                <a:spcPts val="1200"/>
              </a:spcAft>
              <a:buFont typeface="Wingdings" panose="05000000000000000000" pitchFamily="2" charset="2"/>
              <a:buChar char="q"/>
            </a:pPr>
            <a:r>
              <a:rPr lang="en-US" sz="1400">
                <a:latin typeface="Poppins Light" panose="00000400000000000000" pitchFamily="50" charset="0"/>
                <a:cs typeface="Poppins Light" panose="00000400000000000000" pitchFamily="50" charset="0"/>
              </a:rPr>
              <a:t>I dati - </a:t>
            </a:r>
            <a:r>
              <a:rPr lang="en-US" sz="1400" b="1">
                <a:latin typeface="Poppins Light" panose="00000400000000000000" pitchFamily="50" charset="0"/>
                <a:cs typeface="Poppins Light" panose="00000400000000000000" pitchFamily="50" charset="0"/>
              </a:rPr>
              <a:t>Algonauts Challenge 2023 Dataset:</a:t>
            </a:r>
            <a:r>
              <a:rPr lang="en-US" sz="1400">
                <a:latin typeface="Poppins Light" panose="00000400000000000000" pitchFamily="50" charset="0"/>
                <a:cs typeface="Poppins Light" panose="00000400000000000000" pitchFamily="50" charset="0"/>
              </a:rPr>
              <a:t> provengono dal Natural Scene Dataset (NSD): ma i neuroni presi in considerazione sono quelli appartenenti alla sola </a:t>
            </a:r>
            <a:r>
              <a:rPr lang="en-US" sz="1400" b="1">
                <a:latin typeface="Poppins Light" panose="00000400000000000000" pitchFamily="50" charset="0"/>
                <a:cs typeface="Poppins Light" panose="00000400000000000000" pitchFamily="50" charset="0"/>
              </a:rPr>
              <a:t>visual cortex </a:t>
            </a:r>
            <a:r>
              <a:rPr lang="en-US" sz="1400">
                <a:latin typeface="Poppins Light" panose="00000400000000000000" pitchFamily="50" charset="0"/>
                <a:cs typeface="Poppins Light" panose="00000400000000000000" pitchFamily="50" charset="0"/>
              </a:rPr>
              <a:t>che si mostrassero </a:t>
            </a:r>
            <a:r>
              <a:rPr lang="en-US" sz="1400" b="1">
                <a:latin typeface="Poppins Light" panose="00000400000000000000" pitchFamily="50" charset="0"/>
                <a:cs typeface="Poppins Light" panose="00000400000000000000" pitchFamily="50" charset="0"/>
              </a:rPr>
              <a:t>particolarmente responsivi agli stimoli visivi</a:t>
            </a:r>
            <a:endParaRPr lang="en-US" sz="1400">
              <a:latin typeface="Poppins Light" panose="00000400000000000000" pitchFamily="50" charset="0"/>
              <a:cs typeface="Poppins Light" panose="00000400000000000000" pitchFamily="50" charset="0"/>
            </a:endParaRPr>
          </a:p>
        </p:txBody>
      </p:sp>
      <p:pic>
        <p:nvPicPr>
          <p:cNvPr id="6" name="Immagine 5">
            <a:extLst>
              <a:ext uri="{FF2B5EF4-FFF2-40B4-BE49-F238E27FC236}">
                <a16:creationId xmlns:a16="http://schemas.microsoft.com/office/drawing/2014/main" id="{AD9B435E-D72B-205F-CBA9-2CA217A6C0EE}"/>
              </a:ext>
            </a:extLst>
          </p:cNvPr>
          <p:cNvPicPr>
            <a:picLocks noChangeAspect="1"/>
          </p:cNvPicPr>
          <p:nvPr/>
        </p:nvPicPr>
        <p:blipFill>
          <a:blip r:embed="rId2"/>
          <a:stretch>
            <a:fillRect/>
          </a:stretch>
        </p:blipFill>
        <p:spPr>
          <a:xfrm>
            <a:off x="1714706" y="4238529"/>
            <a:ext cx="3181971" cy="2047971"/>
          </a:xfrm>
          <a:prstGeom prst="rect">
            <a:avLst/>
          </a:prstGeom>
        </p:spPr>
      </p:pic>
      <p:pic>
        <p:nvPicPr>
          <p:cNvPr id="2050" name="Picture 2">
            <a:extLst>
              <a:ext uri="{FF2B5EF4-FFF2-40B4-BE49-F238E27FC236}">
                <a16:creationId xmlns:a16="http://schemas.microsoft.com/office/drawing/2014/main" id="{FB413BC6-AEBE-F835-80E2-BD1D9B434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821" y="2213112"/>
            <a:ext cx="4703989" cy="392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65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6044912"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Baseline Encoding </a:t>
            </a:r>
          </a:p>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Model</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10">
            <a:extLst>
              <a:ext uri="{FF2B5EF4-FFF2-40B4-BE49-F238E27FC236}">
                <a16:creationId xmlns:a16="http://schemas.microsoft.com/office/drawing/2014/main" id="{A5404528-2F46-460C-A43A-B6D2AB43D377}"/>
              </a:ext>
            </a:extLst>
          </p:cNvPr>
          <p:cNvCxnSpPr>
            <a:cxnSpLocks/>
          </p:cNvCxnSpPr>
          <p:nvPr/>
        </p:nvCxnSpPr>
        <p:spPr>
          <a:xfrm>
            <a:off x="830518" y="2630755"/>
            <a:ext cx="4324578"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30518" y="3200599"/>
            <a:ext cx="1534995"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67043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72786"/>
          </a:xfrm>
          <a:prstGeom prst="rect">
            <a:avLst/>
          </a:prstGeom>
          <a:noFill/>
        </p:spPr>
        <p:txBody>
          <a:bodyPr wrap="square" rtlCol="0">
            <a:spAutoFit/>
          </a:bodyPr>
          <a:lstStyle/>
          <a:p>
            <a:pPr algn="l">
              <a:lnSpc>
                <a:spcPts val="4200"/>
              </a:lnSpc>
              <a:spcBef>
                <a:spcPts val="600"/>
              </a:spcBef>
              <a:defRPr/>
            </a:pPr>
            <a:r>
              <a:rPr lang="en-US"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Baseline Encoding Model: Pipeline</a:t>
            </a:r>
            <a:endParaRPr lang="it-IT"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6141281"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4" name="CasellaDiTesto 5">
            <a:extLst>
              <a:ext uri="{FF2B5EF4-FFF2-40B4-BE49-F238E27FC236}">
                <a16:creationId xmlns:a16="http://schemas.microsoft.com/office/drawing/2014/main" id="{506C7854-694A-3FD6-83EA-E7DBC94B4221}"/>
              </a:ext>
            </a:extLst>
          </p:cNvPr>
          <p:cNvSpPr txBox="1"/>
          <p:nvPr/>
        </p:nvSpPr>
        <p:spPr>
          <a:xfrm>
            <a:off x="716409" y="1346753"/>
            <a:ext cx="5916304" cy="5709255"/>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Approccio: </a:t>
            </a:r>
            <a:r>
              <a:rPr lang="it-IT" sz="1200" b="1">
                <a:solidFill>
                  <a:srgbClr val="FF0000"/>
                </a:solidFill>
                <a:latin typeface="Poppins Light" panose="00000400000000000000" pitchFamily="2" charset="0"/>
                <a:cs typeface="Poppins Light" panose="00000400000000000000" pitchFamily="2" charset="0"/>
              </a:rPr>
              <a:t>Linearizing Encoding Model </a:t>
            </a:r>
            <a:r>
              <a:rPr lang="it-IT" sz="1200">
                <a:latin typeface="Poppins Light" panose="00000400000000000000" pitchFamily="2" charset="0"/>
                <a:cs typeface="Poppins Light" panose="00000400000000000000" pitchFamily="2" charset="0"/>
              </a:rPr>
              <a:t>-&gt; </a:t>
            </a:r>
            <a:r>
              <a:rPr lang="en-US" sz="1200">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response of each vertex is predicted independently (linear regression) using the multiple features provided by a computational model</a:t>
            </a:r>
          </a:p>
          <a:p>
            <a:pPr marL="285750" indent="-285750">
              <a:spcAft>
                <a:spcPts val="6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Per ogni EMISFERO di ogni SOGGETTO si esegue separatamente:</a:t>
            </a:r>
          </a:p>
          <a:p>
            <a:pPr marL="228600" indent="-228600">
              <a:spcAft>
                <a:spcPts val="600"/>
              </a:spcAft>
              <a:buFont typeface="+mj-lt"/>
              <a:buAutoNum type="arabicPeriod"/>
            </a:pPr>
            <a:r>
              <a:rPr lang="en-US" sz="1200" b="1">
                <a:latin typeface="Poppins Light" panose="00000400000000000000" pitchFamily="2" charset="0"/>
                <a:cs typeface="Poppins Light" panose="00000400000000000000" pitchFamily="2" charset="0"/>
              </a:rPr>
              <a:t>Split randomico </a:t>
            </a:r>
            <a:r>
              <a:rPr lang="en-US" sz="1200">
                <a:latin typeface="Poppins Light" panose="00000400000000000000" pitchFamily="2" charset="0"/>
                <a:cs typeface="Poppins Light" panose="00000400000000000000" pitchFamily="2" charset="0"/>
              </a:rPr>
              <a:t>training data nelle partizioni di training (90%) e validation</a:t>
            </a:r>
          </a:p>
          <a:p>
            <a:pPr marL="228600" indent="-228600">
              <a:spcAft>
                <a:spcPts val="600"/>
              </a:spcAft>
              <a:buFont typeface="+mj-lt"/>
              <a:buAutoNum type="arabicPeriod"/>
            </a:pPr>
            <a:r>
              <a:rPr lang="en-US" sz="1200" b="1">
                <a:latin typeface="Poppins Light" panose="00000400000000000000" pitchFamily="50" charset="0"/>
                <a:cs typeface="Poppins Light" panose="00000400000000000000" pitchFamily="50" charset="0"/>
              </a:rPr>
              <a:t>Training Partition: </a:t>
            </a:r>
            <a:r>
              <a:rPr lang="en-US" sz="1200" b="1">
                <a:highlight>
                  <a:srgbClr val="FFFF00"/>
                </a:highlight>
                <a:latin typeface="Poppins Light" panose="00000400000000000000" pitchFamily="50" charset="0"/>
                <a:cs typeface="Poppins Light" panose="00000400000000000000" pitchFamily="50" charset="0"/>
              </a:rPr>
              <a:t>Feature Extraction </a:t>
            </a:r>
            <a:r>
              <a:rPr lang="en-US" sz="1200">
                <a:latin typeface="Poppins Light" panose="00000400000000000000" pitchFamily="50" charset="0"/>
                <a:cs typeface="Poppins Light" panose="00000400000000000000" pitchFamily="50" charset="0"/>
              </a:rPr>
              <a:t>delle immagini</a:t>
            </a:r>
            <a:r>
              <a:rPr lang="en-US" sz="1200" b="1">
                <a:latin typeface="Poppins Light" panose="00000400000000000000" pitchFamily="50" charset="0"/>
                <a:cs typeface="Poppins Light" panose="00000400000000000000" pitchFamily="50" charset="0"/>
              </a:rPr>
              <a:t>,</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in batch, </a:t>
            </a:r>
            <a:r>
              <a:rPr lang="en-US" sz="1200">
                <a:latin typeface="Poppins Light" panose="00000400000000000000" pitchFamily="50" charset="0"/>
                <a:cs typeface="Poppins Light" panose="00000400000000000000" pitchFamily="50" charset="0"/>
              </a:rPr>
              <a:t>usando </a:t>
            </a:r>
            <a:r>
              <a:rPr lang="en-US" sz="1200" b="1" u="sng">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AlexNet</a:t>
            </a:r>
            <a:r>
              <a:rPr lang="en-US" sz="1200" b="1">
                <a:latin typeface="Poppins Light" panose="00000400000000000000" pitchFamily="50" charset="0"/>
                <a:cs typeface="Poppins Light" panose="00000400000000000000" pitchFamily="50" charset="0"/>
              </a:rPr>
              <a:t> (pre-trained su ImageNet) e </a:t>
            </a:r>
            <a:r>
              <a:rPr lang="en-US" sz="1200" b="1">
                <a:highlight>
                  <a:srgbClr val="FFFF00"/>
                </a:highlight>
                <a:latin typeface="Poppins Light" panose="00000400000000000000" pitchFamily="50" charset="0"/>
                <a:cs typeface="Poppins Light" panose="00000400000000000000" pitchFamily="50" charset="0"/>
              </a:rPr>
              <a:t>FIT di </a:t>
            </a:r>
            <a:r>
              <a:rPr lang="en-US" sz="1200">
                <a:highlight>
                  <a:srgbClr val="FFFF00"/>
                </a:highlight>
                <a:latin typeface="Poppins Light" panose="00000400000000000000" pitchFamily="50" charset="0"/>
                <a:cs typeface="Poppins Light" panose="00000400000000000000" pitchFamily="50" charset="0"/>
              </a:rPr>
              <a:t>una </a:t>
            </a:r>
            <a:r>
              <a:rPr lang="en-US" sz="1200" b="1">
                <a:highlight>
                  <a:srgbClr val="FFFF00"/>
                </a:highlight>
                <a:latin typeface="Poppins Light" panose="00000400000000000000" pitchFamily="50" charset="0"/>
                <a:cs typeface="Poppins Light" panose="00000400000000000000" pitchFamily="50" charset="0"/>
              </a:rPr>
              <a:t>Incremental PCA</a:t>
            </a:r>
            <a:r>
              <a:rPr lang="en-US" sz="1200" b="1">
                <a:latin typeface="Poppins Light" panose="00000400000000000000" pitchFamily="50" charset="0"/>
                <a:cs typeface="Poppins Light" panose="00000400000000000000" pitchFamily="50" charset="0"/>
              </a:rPr>
              <a:t> per la dimensionality reduction </a:t>
            </a:r>
            <a:r>
              <a:rPr lang="en-US" sz="1200">
                <a:latin typeface="Poppins Light" panose="00000400000000000000" pitchFamily="50" charset="0"/>
                <a:cs typeface="Poppins Light" panose="00000400000000000000" pitchFamily="50" charset="0"/>
              </a:rPr>
              <a:t>delle features (progressivamente sui batch)</a:t>
            </a:r>
          </a:p>
          <a:p>
            <a:pPr marL="628650" lvl="1"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Le feature estratte sono interpretate come le feature ipotetiche che una certa area del cervello genera per rappresentare le immagini stimolo</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Loading del batch di immagini e </a:t>
            </a:r>
            <a:r>
              <a:rPr lang="en-US" sz="1200" b="1">
                <a:latin typeface="Poppins Light" panose="00000400000000000000" pitchFamily="50" charset="0"/>
                <a:cs typeface="Poppins Light" panose="00000400000000000000" pitchFamily="50" charset="0"/>
              </a:rPr>
              <a:t>trasformazione immagini</a:t>
            </a:r>
          </a:p>
          <a:p>
            <a:pPr marL="1143000" lvl="2" indent="-22860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Resize 224x224, Normalizzazione [0.,1.0], normalizzazione rispetto a ImageNet mean e std</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Estrazione feature da AlexNet e flattening per ogni immagine</a:t>
            </a: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Layer: (2): MaxPool2d(kernel_size=3, stride=2, padding=0, dilation=1, ceil_mode=False)</a:t>
            </a: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Features Matrix Shape: </a:t>
            </a:r>
            <a:r>
              <a:rPr lang="en-US" sz="1200" b="1">
                <a:latin typeface="Poppins Light" panose="00000400000000000000" pitchFamily="50" charset="0"/>
                <a:cs typeface="Poppins Light" panose="00000400000000000000" pitchFamily="50" charset="0"/>
              </a:rPr>
              <a:t>n_batch x n_features </a:t>
            </a:r>
            <a:r>
              <a:rPr lang="en-US" sz="1200">
                <a:latin typeface="Poppins Light" panose="00000400000000000000" pitchFamily="50" charset="0"/>
                <a:cs typeface="Poppins Light" panose="00000400000000000000" pitchFamily="50" charset="0"/>
              </a:rPr>
              <a:t>(300, 46656)</a:t>
            </a:r>
          </a:p>
          <a:p>
            <a:pPr marL="685800" lvl="1" indent="-228600">
              <a:spcAft>
                <a:spcPts val="600"/>
              </a:spcAft>
              <a:buFont typeface="+mj-lt"/>
              <a:buAutoNum type="arabicPeriod"/>
            </a:pPr>
            <a:r>
              <a:rPr lang="en-US" sz="1200" b="1">
                <a:latin typeface="Poppins Light" panose="00000400000000000000" pitchFamily="50" charset="0"/>
                <a:cs typeface="Poppins Light" panose="00000400000000000000" pitchFamily="50" charset="0"/>
              </a:rPr>
              <a:t>Partial fit PCA </a:t>
            </a:r>
            <a:r>
              <a:rPr lang="en-US" sz="1200">
                <a:latin typeface="Poppins Light" panose="00000400000000000000" pitchFamily="50" charset="0"/>
                <a:cs typeface="Poppins Light" panose="00000400000000000000" pitchFamily="50" charset="0"/>
              </a:rPr>
              <a:t>to feature batch</a:t>
            </a: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n components: </a:t>
            </a:r>
            <a:r>
              <a:rPr lang="en-US" sz="1200" b="1">
                <a:latin typeface="Poppins Light" panose="00000400000000000000" pitchFamily="50" charset="0"/>
                <a:cs typeface="Poppins Light" panose="00000400000000000000" pitchFamily="50" charset="0"/>
              </a:rPr>
              <a:t>100</a:t>
            </a: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L’incremental PCA viene utilizzata per limitazioni di RAM, applicarla alle feature dell’intero dataset non è possibile (io ho 32 gb e non sono riuscito)</a:t>
            </a:r>
          </a:p>
          <a:p>
            <a:pPr marL="1085850" lvl="2" indent="-171450">
              <a:spcAft>
                <a:spcPts val="600"/>
              </a:spcAft>
              <a:buFont typeface="Arial" panose="020B0604020202020204" pitchFamily="34" charset="0"/>
              <a:buChar char="•"/>
            </a:pPr>
            <a:endParaRPr lang="en-US" sz="1200" b="1">
              <a:latin typeface="Poppins Light" panose="00000400000000000000" pitchFamily="50" charset="0"/>
              <a:cs typeface="Poppins Light" panose="00000400000000000000" pitchFamily="50" charset="0"/>
            </a:endParaRPr>
          </a:p>
        </p:txBody>
      </p:sp>
      <p:pic>
        <p:nvPicPr>
          <p:cNvPr id="6" name="Immagine 5">
            <a:extLst>
              <a:ext uri="{FF2B5EF4-FFF2-40B4-BE49-F238E27FC236}">
                <a16:creationId xmlns:a16="http://schemas.microsoft.com/office/drawing/2014/main" id="{EF5443A5-6D88-9429-E160-35EFD430BD05}"/>
              </a:ext>
            </a:extLst>
          </p:cNvPr>
          <p:cNvPicPr>
            <a:picLocks noChangeAspect="1"/>
          </p:cNvPicPr>
          <p:nvPr/>
        </p:nvPicPr>
        <p:blipFill>
          <a:blip r:embed="rId2"/>
          <a:stretch>
            <a:fillRect/>
          </a:stretch>
        </p:blipFill>
        <p:spPr>
          <a:xfrm>
            <a:off x="6807116" y="1346753"/>
            <a:ext cx="4801784" cy="3517025"/>
          </a:xfrm>
          <a:prstGeom prst="rect">
            <a:avLst/>
          </a:prstGeom>
        </p:spPr>
      </p:pic>
    </p:spTree>
    <p:extLst>
      <p:ext uri="{BB962C8B-B14F-4D97-AF65-F5344CB8AC3E}">
        <p14:creationId xmlns:p14="http://schemas.microsoft.com/office/powerpoint/2010/main" val="1460549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72786"/>
          </a:xfrm>
          <a:prstGeom prst="rect">
            <a:avLst/>
          </a:prstGeom>
          <a:noFill/>
        </p:spPr>
        <p:txBody>
          <a:bodyPr wrap="square" rtlCol="0">
            <a:spAutoFit/>
          </a:bodyPr>
          <a:lstStyle/>
          <a:p>
            <a:pPr algn="l">
              <a:lnSpc>
                <a:spcPts val="4200"/>
              </a:lnSpc>
              <a:spcBef>
                <a:spcPts val="600"/>
              </a:spcBef>
              <a:defRPr/>
            </a:pPr>
            <a:r>
              <a:rPr lang="en-US"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Baseline Encoding Model: Pipeline</a:t>
            </a:r>
            <a:endParaRPr lang="it-IT"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5922620"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7" name="CasellaDiTesto 5">
            <a:extLst>
              <a:ext uri="{FF2B5EF4-FFF2-40B4-BE49-F238E27FC236}">
                <a16:creationId xmlns:a16="http://schemas.microsoft.com/office/drawing/2014/main" id="{32701F1B-B9A7-FC18-BCA0-8FCDE489E2D1}"/>
              </a:ext>
            </a:extLst>
          </p:cNvPr>
          <p:cNvSpPr txBox="1"/>
          <p:nvPr/>
        </p:nvSpPr>
        <p:spPr>
          <a:xfrm>
            <a:off x="716408" y="1346753"/>
            <a:ext cx="10439272" cy="5801588"/>
          </a:xfrm>
          <a:prstGeom prst="rect">
            <a:avLst/>
          </a:prstGeom>
          <a:noFill/>
        </p:spPr>
        <p:txBody>
          <a:bodyPr wrap="square" rtlCol="0">
            <a:spAutoFit/>
          </a:bodyPr>
          <a:lstStyle/>
          <a:p>
            <a:pPr marL="285750" indent="-285750">
              <a:spcAft>
                <a:spcPts val="600"/>
              </a:spcAft>
              <a:buFont typeface="+mj-lt"/>
              <a:buAutoNum type="arabicPeriod" startAt="3"/>
            </a:pPr>
            <a:r>
              <a:rPr lang="en-US" sz="1200" b="1" u="sng">
                <a:latin typeface="Poppins Light" panose="00000400000000000000" pitchFamily="2" charset="0"/>
                <a:cs typeface="Poppins Light" panose="00000400000000000000" pitchFamily="2" charset="0"/>
              </a:rPr>
              <a:t>Feature Extraction e Downsampling</a:t>
            </a:r>
            <a:r>
              <a:rPr lang="en-US" sz="1200" b="1">
                <a:latin typeface="Poppins Light" panose="00000400000000000000" pitchFamily="2" charset="0"/>
                <a:cs typeface="Poppins Light" panose="00000400000000000000" pitchFamily="2" charset="0"/>
              </a:rPr>
              <a:t> immagini usando la PCA addestrata (ripetuto su training, validation e test set)</a:t>
            </a:r>
          </a:p>
          <a:p>
            <a:pPr marL="742950" lvl="1" indent="-285750">
              <a:spcAft>
                <a:spcPts val="600"/>
              </a:spcAft>
              <a:buFont typeface="+mj-lt"/>
              <a:buAutoNum type="arabicPeriod"/>
            </a:pPr>
            <a:r>
              <a:rPr lang="en-US" sz="1200">
                <a:latin typeface="Poppins Light" panose="00000400000000000000" pitchFamily="2" charset="0"/>
                <a:cs typeface="Poppins Light" panose="00000400000000000000" pitchFamily="2" charset="0"/>
              </a:rPr>
              <a:t>Caricamento batch di immagini e trasformazione (come prima)</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Estrazione feature da AlexNet e flattening per ogni immagine </a:t>
            </a:r>
          </a:p>
          <a:p>
            <a:pPr marL="1143000" lvl="2" indent="-22860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ottenendo matrice </a:t>
            </a:r>
            <a:r>
              <a:rPr lang="en-US" sz="1200" b="1">
                <a:latin typeface="Poppins Light" panose="00000400000000000000" pitchFamily="50" charset="0"/>
                <a:cs typeface="Poppins Light" panose="00000400000000000000" pitchFamily="50" charset="0"/>
              </a:rPr>
              <a:t>n_batch x n_features -&gt; (300, 46656)</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Downsampling delle feature usando la PCA fittata precedentemente</a:t>
            </a:r>
          </a:p>
          <a:p>
            <a:pPr marL="1143000" lvl="2" indent="-22860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ottenendo matrice </a:t>
            </a:r>
            <a:r>
              <a:rPr lang="en-US" sz="1200" b="1">
                <a:latin typeface="Poppins Light" panose="00000400000000000000" pitchFamily="50" charset="0"/>
                <a:cs typeface="Poppins Light" panose="00000400000000000000" pitchFamily="50" charset="0"/>
              </a:rPr>
              <a:t>n_batch x n_pca_components -&gt; (300, 100)</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Ripetizione per tutti i </a:t>
            </a:r>
            <a:r>
              <a:rPr lang="en-US" sz="1200" b="1">
                <a:latin typeface="Poppins Light" panose="00000400000000000000" pitchFamily="50" charset="0"/>
                <a:cs typeface="Poppins Light" panose="00000400000000000000" pitchFamily="50" charset="0"/>
              </a:rPr>
              <a:t>batch</a:t>
            </a:r>
            <a:r>
              <a:rPr lang="en-US" sz="1200">
                <a:latin typeface="Poppins Light" panose="00000400000000000000" pitchFamily="50" charset="0"/>
                <a:cs typeface="Poppins Light" panose="00000400000000000000" pitchFamily="50" charset="0"/>
              </a:rPr>
              <a:t> e </a:t>
            </a:r>
            <a:r>
              <a:rPr lang="en-US" sz="1200" b="1">
                <a:latin typeface="Poppins Light" panose="00000400000000000000" pitchFamily="50" charset="0"/>
                <a:cs typeface="Poppins Light" panose="00000400000000000000" pitchFamily="50" charset="0"/>
              </a:rPr>
              <a:t>hstack</a:t>
            </a:r>
            <a:r>
              <a:rPr lang="en-US" sz="1200">
                <a:latin typeface="Poppins Light" panose="00000400000000000000" pitchFamily="50" charset="0"/>
                <a:cs typeface="Poppins Light" panose="00000400000000000000" pitchFamily="50" charset="0"/>
              </a:rPr>
              <a:t> delle feature ottenute</a:t>
            </a:r>
          </a:p>
          <a:p>
            <a:pPr marL="1143000" lvl="2" indent="-22860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ottenendo una matrice -&gt; </a:t>
            </a:r>
            <a:r>
              <a:rPr lang="en-US" sz="1200" b="1">
                <a:latin typeface="Poppins Light" panose="00000400000000000000" pitchFamily="50" charset="0"/>
                <a:cs typeface="Poppins Light" panose="00000400000000000000" pitchFamily="50" charset="0"/>
              </a:rPr>
              <a:t>n_images_per_partition x n_pca_components -&gt; e.g (8000, 100)</a:t>
            </a:r>
          </a:p>
          <a:p>
            <a:pPr marL="228600" indent="-228600">
              <a:spcAft>
                <a:spcPts val="600"/>
              </a:spcAft>
              <a:buFont typeface="+mj-lt"/>
              <a:buAutoNum type="arabicPeriod" startAt="3"/>
            </a:pPr>
            <a:r>
              <a:rPr lang="en-US" sz="1200">
                <a:latin typeface="Poppins Light" panose="00000400000000000000" pitchFamily="50" charset="0"/>
                <a:cs typeface="Poppins Light" panose="00000400000000000000" pitchFamily="50" charset="0"/>
              </a:rPr>
              <a:t>Train del </a:t>
            </a:r>
            <a:r>
              <a:rPr lang="en-US" sz="1200" b="1" u="sng">
                <a:latin typeface="Poppins Light" panose="00000400000000000000" pitchFamily="50" charset="0"/>
                <a:cs typeface="Poppins Light" panose="00000400000000000000" pitchFamily="50" charset="0"/>
              </a:rPr>
              <a:t>linear encoding model</a:t>
            </a:r>
            <a:r>
              <a:rPr lang="en-US" sz="1200">
                <a:latin typeface="Poppins Light" panose="00000400000000000000" pitchFamily="50" charset="0"/>
                <a:cs typeface="Poppins Light" panose="00000400000000000000" pitchFamily="50" charset="0"/>
              </a:rPr>
              <a:t> che mappi AlexNet image features nelle fMRI responses (</a:t>
            </a:r>
            <a:r>
              <a:rPr lang="en-US" sz="1200" b="1">
                <a:latin typeface="Poppins Light" panose="00000400000000000000" pitchFamily="50" charset="0"/>
                <a:cs typeface="Poppins Light" panose="00000400000000000000" pitchFamily="50" charset="0"/>
              </a:rPr>
              <a:t>training set</a:t>
            </a:r>
            <a:r>
              <a:rPr lang="en-US" sz="1200">
                <a:latin typeface="Poppins Light" panose="00000400000000000000" pitchFamily="50" charset="0"/>
                <a:cs typeface="Poppins Light" panose="00000400000000000000" pitchFamily="50" charset="0"/>
              </a:rPr>
              <a:t>)</a:t>
            </a:r>
          </a:p>
          <a:p>
            <a:pPr marL="628650" lvl="1"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Model: </a:t>
            </a:r>
            <a:r>
              <a:rPr lang="en-US" sz="1200" b="1">
                <a:solidFill>
                  <a:srgbClr val="FF0000"/>
                </a:solidFill>
                <a:latin typeface="Poppins Light" panose="00000400000000000000" pitchFamily="50" charset="0"/>
                <a:cs typeface="Poppins Light" panose="00000400000000000000" pitchFamily="50" charset="0"/>
              </a:rPr>
              <a:t>Ordinary Least Squares Regression</a:t>
            </a:r>
          </a:p>
          <a:p>
            <a:pPr marL="628650" lvl="1" indent="-1714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Objective Functions</a:t>
            </a:r>
            <a:r>
              <a:rPr lang="en-US" sz="1200">
                <a:latin typeface="Poppins Light" panose="00000400000000000000" pitchFamily="50" charset="0"/>
                <a:cs typeface="Poppins Light" panose="00000400000000000000" pitchFamily="50" charset="0"/>
              </a:rPr>
              <a:t>: minimizzazione </a:t>
            </a:r>
            <a:r>
              <a:rPr lang="en-US" sz="1200" b="1">
                <a:latin typeface="Poppins Light" panose="00000400000000000000" pitchFamily="50" charset="0"/>
                <a:cs typeface="Poppins Light" panose="00000400000000000000" pitchFamily="50" charset="0"/>
              </a:rPr>
              <a:t>residual sum of squares</a:t>
            </a:r>
            <a:r>
              <a:rPr lang="en-US" sz="1200">
                <a:latin typeface="Poppins Light" panose="00000400000000000000" pitchFamily="50" charset="0"/>
                <a:cs typeface="Poppins Light" panose="00000400000000000000" pitchFamily="50" charset="0"/>
              </a:rPr>
              <a:t> tra attivazioni reali e previste</a:t>
            </a:r>
          </a:p>
          <a:p>
            <a:pPr marL="628650" lvl="1" indent="-1714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X</a:t>
            </a:r>
            <a:r>
              <a:rPr lang="en-US" sz="1200">
                <a:latin typeface="Poppins Light" panose="00000400000000000000" pitchFamily="50" charset="0"/>
                <a:cs typeface="Poppins Light" panose="00000400000000000000" pitchFamily="50" charset="0"/>
              </a:rPr>
              <a:t> = </a:t>
            </a:r>
            <a:r>
              <a:rPr lang="en-US" sz="1200" b="1">
                <a:latin typeface="Poppins Light" panose="00000400000000000000" pitchFamily="50" charset="0"/>
                <a:cs typeface="Poppins Light" panose="00000400000000000000" pitchFamily="50" charset="0"/>
              </a:rPr>
              <a:t>training images feature matrix (extracted e downsampled) </a:t>
            </a:r>
            <a:r>
              <a:rPr lang="en-US" sz="1200">
                <a:latin typeface="Poppins Light" panose="00000400000000000000" pitchFamily="50" charset="0"/>
                <a:cs typeface="Poppins Light" panose="00000400000000000000" pitchFamily="50" charset="0"/>
              </a:rPr>
              <a:t>-&gt; n_images_per_partition x n_pca_components -&gt; e.g (8000, 100)</a:t>
            </a:r>
          </a:p>
          <a:p>
            <a:pPr marL="628650" lvl="1" indent="-1714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Y</a:t>
            </a:r>
            <a:r>
              <a:rPr lang="en-US" sz="1200">
                <a:latin typeface="Poppins Light" panose="00000400000000000000" pitchFamily="50" charset="0"/>
                <a:cs typeface="Poppins Light" panose="00000400000000000000" pitchFamily="50" charset="0"/>
              </a:rPr>
              <a:t> = </a:t>
            </a:r>
            <a:r>
              <a:rPr lang="en-US" sz="1200" b="1">
                <a:latin typeface="Poppins Light" panose="00000400000000000000" pitchFamily="50" charset="0"/>
                <a:cs typeface="Poppins Light" panose="00000400000000000000" pitchFamily="50" charset="0"/>
              </a:rPr>
              <a:t>images/responses matrix -&gt; </a:t>
            </a:r>
            <a:r>
              <a:rPr lang="en-US" sz="1200">
                <a:latin typeface="Poppins Light" panose="00000400000000000000" pitchFamily="50" charset="0"/>
                <a:cs typeface="Poppins Light" panose="00000400000000000000" pitchFamily="50" charset="0"/>
              </a:rPr>
              <a:t>n_images_per_partition x n_vertices -&gt; e.g (8000, 19000)</a:t>
            </a:r>
          </a:p>
          <a:p>
            <a:pPr marL="628650" lvl="1"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Si ottiene </a:t>
            </a:r>
            <a:r>
              <a:rPr lang="en-US" sz="1200" b="1" u="sng">
                <a:highlight>
                  <a:srgbClr val="FFFF00"/>
                </a:highlight>
                <a:latin typeface="Poppins Light" panose="00000400000000000000" pitchFamily="50" charset="0"/>
                <a:cs typeface="Poppins Light" panose="00000400000000000000" pitchFamily="50" charset="0"/>
              </a:rPr>
              <a:t>un modello per ogni vertice</a:t>
            </a:r>
          </a:p>
          <a:p>
            <a:pPr marL="1085850" lvl="2" indent="-171450">
              <a:spcAft>
                <a:spcPts val="600"/>
              </a:spcAft>
              <a:buFont typeface="Arial" panose="020B0604020202020204" pitchFamily="34" charset="0"/>
              <a:buChar char="•"/>
            </a:pPr>
            <a:r>
              <a:rPr lang="en-US" sz="1200" u="sng">
                <a:latin typeface="Poppins Light" panose="00000400000000000000" pitchFamily="50" charset="0"/>
                <a:cs typeface="Poppins Light" panose="00000400000000000000" pitchFamily="50" charset="0"/>
              </a:rPr>
              <a:t>Che mappi un vettore delle feature estratte da una immagine nell’attivazione BOLD del singolo vertice per quell-immagine</a:t>
            </a:r>
          </a:p>
          <a:p>
            <a:pPr marL="228600" indent="-228600">
              <a:spcAft>
                <a:spcPts val="600"/>
              </a:spcAft>
              <a:buFont typeface="+mj-lt"/>
              <a:buAutoNum type="arabicPeriod" startAt="5"/>
            </a:pPr>
            <a:r>
              <a:rPr lang="en-US" sz="1200">
                <a:latin typeface="Poppins Light" panose="00000400000000000000" pitchFamily="50" charset="0"/>
                <a:cs typeface="Poppins Light" panose="00000400000000000000" pitchFamily="50" charset="0"/>
              </a:rPr>
              <a:t>Applicazione dei modelli di regressione allenati per prevedere le attivazioni dei vertici realtive alle immagini di </a:t>
            </a:r>
            <a:r>
              <a:rPr lang="en-US" sz="1200" b="1">
                <a:latin typeface="Poppins Light" panose="00000400000000000000" pitchFamily="50" charset="0"/>
                <a:cs typeface="Poppins Light" panose="00000400000000000000" pitchFamily="50" charset="0"/>
              </a:rPr>
              <a:t>validation e test set</a:t>
            </a:r>
          </a:p>
          <a:p>
            <a:pPr marL="685800" lvl="1" indent="-22860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Si ottengono dei vettori delle predizioni delle BOLD responses per val e test set</a:t>
            </a:r>
          </a:p>
          <a:p>
            <a:pPr marL="685800" lvl="1" indent="-22860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Matrici 2D -&gt; </a:t>
            </a:r>
            <a:r>
              <a:rPr lang="en-US" sz="1200">
                <a:latin typeface="Poppins Light" panose="00000400000000000000" pitchFamily="50" charset="0"/>
                <a:cs typeface="Poppins Light" panose="00000400000000000000" pitchFamily="50" charset="0"/>
              </a:rPr>
              <a:t>n_images_val/test_partition x n_pca_component e.g (8000, 19000)</a:t>
            </a:r>
          </a:p>
          <a:p>
            <a:pPr marL="228600" indent="-228600">
              <a:spcAft>
                <a:spcPts val="600"/>
              </a:spcAft>
              <a:buFont typeface="+mj-lt"/>
              <a:buAutoNum type="arabicPeriod" startAt="6"/>
            </a:pPr>
            <a:r>
              <a:rPr lang="en-US" sz="1200">
                <a:latin typeface="Poppins Light" panose="00000400000000000000" pitchFamily="50" charset="0"/>
                <a:cs typeface="Poppins Light" panose="00000400000000000000" pitchFamily="50" charset="0"/>
              </a:rPr>
              <a:t>Ripetizione passaggi 1-5 per gli emisferi RH/LH di tutti i (8) soggetti</a:t>
            </a:r>
          </a:p>
          <a:p>
            <a:pPr marL="685800" lvl="1" indent="-228600">
              <a:spcAft>
                <a:spcPts val="600"/>
              </a:spcAft>
              <a:buFont typeface="+mj-lt"/>
              <a:buAutoNum type="arabicPeriod"/>
            </a:pPr>
            <a:endParaRPr lang="en-US" sz="1200">
              <a:latin typeface="Poppins Light" panose="00000400000000000000" pitchFamily="50" charset="0"/>
              <a:cs typeface="Poppins Light" panose="00000400000000000000" pitchFamily="50" charset="0"/>
            </a:endParaRPr>
          </a:p>
        </p:txBody>
      </p:sp>
    </p:spTree>
    <p:extLst>
      <p:ext uri="{BB962C8B-B14F-4D97-AF65-F5344CB8AC3E}">
        <p14:creationId xmlns:p14="http://schemas.microsoft.com/office/powerpoint/2010/main" val="1677219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9346440"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Challenge Evaluation Metric:</a:t>
            </a:r>
          </a:p>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Median Noise-Normalized Squared Correlation Percentage Score</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30518" y="3253607"/>
            <a:ext cx="8227343"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cxnSp>
        <p:nvCxnSpPr>
          <p:cNvPr id="5" name="Connettore diritto 4">
            <a:extLst>
              <a:ext uri="{FF2B5EF4-FFF2-40B4-BE49-F238E27FC236}">
                <a16:creationId xmlns:a16="http://schemas.microsoft.com/office/drawing/2014/main" id="{2F59A09F-C788-EEC8-1611-73A8D7D8C914}"/>
              </a:ext>
            </a:extLst>
          </p:cNvPr>
          <p:cNvCxnSpPr>
            <a:cxnSpLocks/>
          </p:cNvCxnSpPr>
          <p:nvPr/>
        </p:nvCxnSpPr>
        <p:spPr>
          <a:xfrm>
            <a:off x="883527" y="3810199"/>
            <a:ext cx="6955134"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57183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7" y="-29621"/>
            <a:ext cx="8491599" cy="572786"/>
          </a:xfrm>
          <a:prstGeom prst="rect">
            <a:avLst/>
          </a:prstGeom>
          <a:noFill/>
        </p:spPr>
        <p:txBody>
          <a:bodyPr wrap="square" rtlCol="0">
            <a:spAutoFit/>
          </a:bodyPr>
          <a:lstStyle/>
          <a:p>
            <a:pPr algn="l">
              <a:lnSpc>
                <a:spcPts val="4200"/>
              </a:lnSpc>
              <a:spcBef>
                <a:spcPts val="600"/>
              </a:spcBef>
              <a:defRPr/>
            </a:pPr>
            <a:r>
              <a:rPr lang="en-US"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Median Noise-Normalized Squared Correlation </a:t>
            </a: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842615" y="543165"/>
            <a:ext cx="7976707"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4" name="CasellaDiTesto 5">
            <a:extLst>
              <a:ext uri="{FF2B5EF4-FFF2-40B4-BE49-F238E27FC236}">
                <a16:creationId xmlns:a16="http://schemas.microsoft.com/office/drawing/2014/main" id="{F919BB31-62B2-0409-E30C-CA794789BC4F}"/>
              </a:ext>
            </a:extLst>
          </p:cNvPr>
          <p:cNvSpPr txBox="1"/>
          <p:nvPr/>
        </p:nvSpPr>
        <p:spPr>
          <a:xfrm>
            <a:off x="716406" y="803413"/>
            <a:ext cx="7624953" cy="7248138"/>
          </a:xfrm>
          <a:prstGeom prst="rect">
            <a:avLst/>
          </a:prstGeom>
          <a:noFill/>
        </p:spPr>
        <p:txBody>
          <a:bodyPr wrap="square" rtlCol="0">
            <a:spAutoFit/>
          </a:bodyPr>
          <a:lstStyle/>
          <a:p>
            <a:pPr marL="228600" indent="-22860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Median Noise-Normalized Squared Correlation</a:t>
            </a:r>
          </a:p>
          <a:p>
            <a:pPr marL="685800" lvl="1" indent="-22860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Indica la prediction accuracy mediana, normalizzata sul rumore, tra tutti i vertici, </a:t>
            </a:r>
            <a:br>
              <a:rPr lang="en-US" sz="1200">
                <a:latin typeface="Poppins Light" panose="00000400000000000000" pitchFamily="50" charset="0"/>
                <a:cs typeface="Poppins Light" panose="00000400000000000000" pitchFamily="50" charset="0"/>
              </a:rPr>
            </a:br>
            <a:r>
              <a:rPr lang="en-US" sz="1200">
                <a:latin typeface="Poppins Light" panose="00000400000000000000" pitchFamily="50" charset="0"/>
                <a:cs typeface="Poppins Light" panose="00000400000000000000" pitchFamily="50" charset="0"/>
              </a:rPr>
              <a:t>di tutti gli emisferi, di tutti i soggetti</a:t>
            </a:r>
          </a:p>
          <a:p>
            <a:pPr marL="685800" lvl="1" indent="-22860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Indica </a:t>
            </a:r>
            <a:r>
              <a:rPr lang="en-US" sz="1200" b="1" u="sng">
                <a:latin typeface="Poppins Light" panose="00000400000000000000" pitchFamily="50" charset="0"/>
                <a:cs typeface="Poppins Light" panose="00000400000000000000" pitchFamily="50" charset="0"/>
              </a:rPr>
              <a:t>quanta della predictable variance dei voxel è prevista dal modello</a:t>
            </a:r>
            <a:endParaRPr lang="en-US" sz="1200" u="sng">
              <a:latin typeface="Poppins Light" panose="00000400000000000000" pitchFamily="50" charset="0"/>
              <a:cs typeface="Poppins Light" panose="00000400000000000000" pitchFamily="50" charset="0"/>
            </a:endParaRPr>
          </a:p>
          <a:p>
            <a:pPr marL="685800" lvl="1" indent="-228600">
              <a:spcAft>
                <a:spcPts val="600"/>
              </a:spcAft>
              <a:buFont typeface="Wingdings" panose="05000000000000000000" pitchFamily="2" charset="2"/>
              <a:buChar char="q"/>
            </a:pPr>
            <a:r>
              <a:rPr lang="en-US" sz="1200" b="1">
                <a:solidFill>
                  <a:srgbClr val="FF0000"/>
                </a:solidFill>
                <a:latin typeface="Poppins Light" panose="00000400000000000000" pitchFamily="50" charset="0"/>
                <a:cs typeface="Poppins Light" panose="00000400000000000000" pitchFamily="50" charset="0"/>
              </a:rPr>
              <a:t>Baseline Model Score </a:t>
            </a:r>
            <a:r>
              <a:rPr lang="en-US" sz="1200">
                <a:latin typeface="Poppins Light" panose="00000400000000000000" pitchFamily="50" charset="0"/>
                <a:cs typeface="Poppins Light" panose="00000400000000000000" pitchFamily="50" charset="0"/>
              </a:rPr>
              <a:t>(Pretrained AlexNet): </a:t>
            </a:r>
            <a:r>
              <a:rPr lang="en-US" sz="1200" b="1">
                <a:latin typeface="Poppins Light" panose="00000400000000000000" pitchFamily="50" charset="0"/>
                <a:cs typeface="Poppins Light" panose="00000400000000000000" pitchFamily="50" charset="0"/>
              </a:rPr>
              <a:t>40.48%</a:t>
            </a:r>
            <a:r>
              <a:rPr lang="en-US" sz="1200">
                <a:latin typeface="Poppins Light" panose="00000400000000000000" pitchFamily="50" charset="0"/>
                <a:cs typeface="Poppins Light" panose="00000400000000000000" pitchFamily="50" charset="0"/>
              </a:rPr>
              <a:t> of the total predictable variance</a:t>
            </a:r>
          </a:p>
          <a:p>
            <a:pPr>
              <a:spcAft>
                <a:spcPts val="600"/>
              </a:spcAft>
            </a:pPr>
            <a:endParaRPr lang="en-US" sz="1200">
              <a:latin typeface="Poppins Light" panose="00000400000000000000" pitchFamily="50" charset="0"/>
              <a:cs typeface="Poppins Light" panose="00000400000000000000" pitchFamily="50" charset="0"/>
            </a:endParaRPr>
          </a:p>
          <a:p>
            <a:pPr marL="228600" indent="-22860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Calcolo (si ripete </a:t>
            </a:r>
            <a:r>
              <a:rPr lang="en-US" sz="1200" b="1">
                <a:latin typeface="Poppins Light" panose="00000400000000000000" pitchFamily="50" charset="0"/>
                <a:cs typeface="Poppins Light" panose="00000400000000000000" pitchFamily="50" charset="0"/>
              </a:rPr>
              <a:t>per i vertici di ogni emisfero</a:t>
            </a:r>
            <a:r>
              <a:rPr lang="en-US" sz="1200">
                <a:latin typeface="Poppins Light" panose="00000400000000000000" pitchFamily="50" charset="0"/>
                <a:cs typeface="Poppins Light" panose="00000400000000000000" pitchFamily="50" charset="0"/>
              </a:rPr>
              <a:t>, di </a:t>
            </a:r>
            <a:r>
              <a:rPr lang="en-US" sz="1200" b="1">
                <a:latin typeface="Poppins Light" panose="00000400000000000000" pitchFamily="50" charset="0"/>
                <a:cs typeface="Poppins Light" panose="00000400000000000000" pitchFamily="50" charset="0"/>
              </a:rPr>
              <a:t>ogni soggetto</a:t>
            </a:r>
            <a:r>
              <a:rPr lang="en-US" sz="1200">
                <a:latin typeface="Poppins Light" panose="00000400000000000000" pitchFamily="50" charset="0"/>
                <a:cs typeface="Poppins Light" panose="00000400000000000000" pitchFamily="50" charset="0"/>
              </a:rPr>
              <a:t>)</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Si ottengono i vettori 1D </a:t>
            </a:r>
            <a:r>
              <a:rPr lang="en-US" sz="1200" b="1">
                <a:latin typeface="Poppins Light" panose="00000400000000000000" pitchFamily="50" charset="0"/>
                <a:cs typeface="Poppins Light" panose="00000400000000000000" pitchFamily="50" charset="0"/>
              </a:rPr>
              <a:t>noise ceiling</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signal-to-noise ratio (ncsnr)</a:t>
            </a:r>
            <a:endParaRPr lang="en-US" sz="1200">
              <a:latin typeface="Poppins Light" panose="00000400000000000000" pitchFamily="50" charset="0"/>
              <a:cs typeface="Poppins Light" panose="00000400000000000000" pitchFamily="50" charset="0"/>
            </a:endParaRP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1D, Indicano il SNR di ogni vettore della corteccia dello specifico emisfero del </a:t>
            </a:r>
            <a:r>
              <a:rPr lang="en-US" sz="1200" b="1">
                <a:latin typeface="Poppins Light" panose="00000400000000000000" pitchFamily="50" charset="0"/>
                <a:cs typeface="Poppins Light" panose="00000400000000000000" pitchFamily="50" charset="0"/>
              </a:rPr>
              <a:t>fsaverage space (~163k)</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Selezione </a:t>
            </a:r>
            <a:r>
              <a:rPr lang="en-US" sz="1200" b="1">
                <a:latin typeface="Poppins Light" panose="00000400000000000000" pitchFamily="50" charset="0"/>
                <a:cs typeface="Poppins Light" panose="00000400000000000000" pitchFamily="50" charset="0"/>
              </a:rPr>
              <a:t>noise ceiling signal-to-noise ratio (</a:t>
            </a:r>
            <a:r>
              <a:rPr lang="en-US" sz="1200" b="1" u="sng">
                <a:latin typeface="Poppins Light" panose="00000400000000000000" pitchFamily="50" charset="0"/>
                <a:cs typeface="Poppins Light" panose="00000400000000000000" pitchFamily="50" charset="0"/>
              </a:rPr>
              <a:t>ncsnr</a:t>
            </a:r>
            <a:r>
              <a:rPr lang="en-US" sz="1200" b="1">
                <a:latin typeface="Poppins Light" panose="00000400000000000000" pitchFamily="50" charset="0"/>
                <a:cs typeface="Poppins Light" panose="00000400000000000000" pitchFamily="50" charset="0"/>
              </a:rPr>
              <a:t>) </a:t>
            </a:r>
            <a:r>
              <a:rPr lang="en-US" sz="1200">
                <a:latin typeface="Poppins Light" panose="00000400000000000000" pitchFamily="50" charset="0"/>
                <a:cs typeface="Poppins Light" panose="00000400000000000000" pitchFamily="50" charset="0"/>
              </a:rPr>
              <a:t>per i </a:t>
            </a:r>
            <a:r>
              <a:rPr lang="en-US" sz="1200" b="1" u="sng">
                <a:latin typeface="Poppins Light" panose="00000400000000000000" pitchFamily="50" charset="0"/>
                <a:cs typeface="Poppins Light" panose="00000400000000000000" pitchFamily="50" charset="0"/>
              </a:rPr>
              <a:t>vertici</a:t>
            </a:r>
            <a:r>
              <a:rPr lang="en-US" sz="1200">
                <a:latin typeface="Poppins Light" panose="00000400000000000000" pitchFamily="50" charset="0"/>
                <a:cs typeface="Poppins Light" panose="00000400000000000000" pitchFamily="50" charset="0"/>
              </a:rPr>
              <a:t> del </a:t>
            </a:r>
            <a:r>
              <a:rPr lang="en-US" sz="1200" b="1">
                <a:latin typeface="Poppins Light" panose="00000400000000000000" pitchFamily="50" charset="0"/>
                <a:cs typeface="Poppins Light" panose="00000400000000000000" pitchFamily="50" charset="0"/>
              </a:rPr>
              <a:t>challenge space (~19k) </a:t>
            </a:r>
            <a:r>
              <a:rPr lang="en-US" sz="1200" u="sng">
                <a:latin typeface="Poppins Light" panose="00000400000000000000" pitchFamily="50" charset="0"/>
                <a:cs typeface="Poppins Light" panose="00000400000000000000" pitchFamily="50" charset="0"/>
              </a:rPr>
              <a:t>-&gt; è una costante, che varia per ogni vertice di ogni soggetto</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Importazione dei vettori dei </a:t>
            </a:r>
            <a:r>
              <a:rPr lang="en-US" sz="1200" b="1">
                <a:latin typeface="Poppins Light" panose="00000400000000000000" pitchFamily="2" charset="0"/>
                <a:cs typeface="Poppins Light" panose="00000400000000000000" pitchFamily="2" charset="0"/>
              </a:rPr>
              <a:t>Number of trials / image </a:t>
            </a:r>
            <a:r>
              <a:rPr lang="en-US" sz="1200">
                <a:latin typeface="Poppins Light" panose="00000400000000000000" pitchFamily="2" charset="0"/>
                <a:cs typeface="Poppins Light" panose="00000400000000000000" pitchFamily="2" charset="0"/>
              </a:rPr>
              <a:t>per ogni soggetto</a:t>
            </a:r>
            <a:endParaRPr lang="en-US" sz="1200" b="1">
              <a:latin typeface="Poppins Light" panose="00000400000000000000" pitchFamily="50" charset="0"/>
              <a:cs typeface="Poppins Light" panose="00000400000000000000" pitchFamily="50" charset="0"/>
            </a:endParaRPr>
          </a:p>
          <a:p>
            <a:pPr marL="1143000" lvl="2" indent="-22860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Per ogni immagine indica il numero trial, quindi il numero di volte che è stata mostrata al soggetto (1, 2 o 3 volte) / il numero di BOLD responses mediati per ottenere il dato disponibile per l’immagine</a:t>
            </a:r>
          </a:p>
          <a:p>
            <a:pPr marL="1143000" lvl="2" indent="-22860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Shape</a:t>
            </a:r>
            <a:r>
              <a:rPr lang="en-US" sz="1200" b="1">
                <a:latin typeface="Poppins Light" panose="00000400000000000000" pitchFamily="2" charset="0"/>
                <a:cs typeface="Poppins Light" panose="00000400000000000000" pitchFamily="2" charset="0"/>
              </a:rPr>
              <a:t>: </a:t>
            </a:r>
            <a:r>
              <a:rPr lang="en-US" sz="1200">
                <a:latin typeface="Poppins Light" panose="00000400000000000000" pitchFamily="2" charset="0"/>
                <a:cs typeface="Poppins Light" panose="00000400000000000000" pitchFamily="2" charset="0"/>
              </a:rPr>
              <a:t>1 x n_images</a:t>
            </a:r>
            <a:endParaRPr lang="en-US" sz="1200">
              <a:latin typeface="Poppins Light" panose="00000400000000000000" pitchFamily="50" charset="0"/>
              <a:cs typeface="Poppins Light" panose="00000400000000000000" pitchFamily="50" charset="0"/>
            </a:endParaRPr>
          </a:p>
          <a:p>
            <a:pPr marL="742950" lvl="1" indent="-285750">
              <a:spcAft>
                <a:spcPts val="1200"/>
              </a:spcAft>
              <a:buFont typeface="+mj-lt"/>
              <a:buAutoNum type="arabicPeriod"/>
            </a:pPr>
            <a:r>
              <a:rPr lang="en-US" sz="1200" b="1">
                <a:latin typeface="Poppins Light" panose="00000400000000000000" pitchFamily="50" charset="0"/>
                <a:cs typeface="Poppins Light" panose="00000400000000000000" pitchFamily="50" charset="0"/>
              </a:rPr>
              <a:t>ncsnr to Noise Ceiling (NC) </a:t>
            </a:r>
            <a:r>
              <a:rPr lang="en-US" sz="1200">
                <a:latin typeface="Poppins Light" panose="00000400000000000000" pitchFamily="50" charset="0"/>
                <a:cs typeface="Poppins Light" panose="00000400000000000000" pitchFamily="50" charset="0"/>
              </a:rPr>
              <a:t>per vertice</a:t>
            </a:r>
            <a:r>
              <a:rPr lang="en-US" sz="1200" b="1">
                <a:latin typeface="Poppins Light" panose="00000400000000000000" pitchFamily="2" charset="0"/>
                <a:cs typeface="Poppins Light" panose="00000400000000000000" pitchFamily="2" charset="0"/>
              </a:rPr>
              <a:t>:</a:t>
            </a:r>
          </a:p>
          <a:p>
            <a:pPr marL="1200150" lvl="2"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Noise Ceiling (NC):  </a:t>
            </a:r>
            <a:r>
              <a:rPr lang="en-US" sz="1200" u="sng">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total predictable variance given the level of noise in the data.</a:t>
            </a:r>
            <a:br>
              <a:rPr lang="en-US" sz="1200" b="1" u="sng">
                <a:latin typeface="Poppins Light" panose="00000400000000000000" pitchFamily="50" charset="0"/>
                <a:cs typeface="Poppins Light" panose="00000400000000000000" pitchFamily="50" charset="0"/>
              </a:rPr>
            </a:br>
            <a:r>
              <a:rPr lang="en-US" sz="1200" i="1">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maximum percentage of variance in the voxel’s responses that can, in theory, be explained, given the presence of measurement noise</a:t>
            </a:r>
            <a:r>
              <a:rPr lang="en-US" sz="1200">
                <a:latin typeface="Poppins Light" panose="00000400000000000000" pitchFamily="50" charset="0"/>
                <a:cs typeface="Poppins Light" panose="00000400000000000000" pitchFamily="50" charset="0"/>
              </a:rPr>
              <a:t>. Quantifying the percentage of variance in a voxel’s responses that can be attributed to the stimulus and not to measurement noise-&gt; </a:t>
            </a:r>
            <a:r>
              <a:rPr lang="en-US" sz="1200" b="1">
                <a:latin typeface="Poppins Light" panose="00000400000000000000" pitchFamily="50" charset="0"/>
                <a:cs typeface="Poppins Light" panose="00000400000000000000" pitchFamily="50" charset="0"/>
              </a:rPr>
              <a:t>upper bound </a:t>
            </a:r>
            <a:r>
              <a:rPr lang="en-US" sz="1200">
                <a:latin typeface="Poppins Light" panose="00000400000000000000" pitchFamily="50" charset="0"/>
                <a:cs typeface="Poppins Light" panose="00000400000000000000" pitchFamily="50" charset="0"/>
              </a:rPr>
              <a:t>della variabilià prevedibile</a:t>
            </a:r>
          </a:p>
          <a:p>
            <a:pPr marL="1200150" lvl="2"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Il SNR </a:t>
            </a:r>
            <a:r>
              <a:rPr lang="en-US" sz="1200">
                <a:latin typeface="Poppins Light" panose="00000400000000000000" pitchFamily="50" charset="0"/>
                <a:cs typeface="Poppins Light" panose="00000400000000000000" pitchFamily="50" charset="0"/>
              </a:rPr>
              <a:t>di </a:t>
            </a:r>
            <a:r>
              <a:rPr lang="en-US" sz="1200" u="sng">
                <a:latin typeface="Poppins Light" panose="00000400000000000000" pitchFamily="50" charset="0"/>
                <a:cs typeface="Poppins Light" panose="00000400000000000000" pitchFamily="50" charset="0"/>
              </a:rPr>
              <a:t>ogni vertice viene normalizzato rispetto al numero di trial delle immagini di test/val set </a:t>
            </a:r>
            <a:r>
              <a:rPr lang="en-US" sz="1200">
                <a:latin typeface="Poppins Light" panose="00000400000000000000" pitchFamily="50" charset="0"/>
                <a:cs typeface="Poppins Light" panose="00000400000000000000" pitchFamily="50" charset="0"/>
              </a:rPr>
              <a:t>(A: numero di immagini con 3 trial, B: 2, C:1), quindi al numero di BOLD responses mediate per ogni immagine -&gt; + trials = &gt; SNR</a:t>
            </a:r>
            <a:endParaRPr lang="en-US" sz="1200" b="1">
              <a:latin typeface="Poppins Light" panose="00000400000000000000" pitchFamily="2" charset="0"/>
              <a:cs typeface="Poppins Light" panose="00000400000000000000" pitchFamily="2" charset="0"/>
            </a:endParaRPr>
          </a:p>
          <a:p>
            <a:pPr marL="685800" lvl="1" indent="-228600">
              <a:spcAft>
                <a:spcPts val="600"/>
              </a:spcAft>
              <a:buFont typeface="+mj-lt"/>
              <a:buAutoNum type="arabicPeriod"/>
            </a:pPr>
            <a:endParaRPr lang="en-US" sz="1200">
              <a:latin typeface="Poppins Light" panose="00000400000000000000" pitchFamily="50" charset="0"/>
              <a:cs typeface="Poppins Light" panose="00000400000000000000" pitchFamily="50" charset="0"/>
            </a:endParaRPr>
          </a:p>
          <a:p>
            <a:pPr marL="1143000" lvl="2" indent="-22860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a:p>
            <a:pPr marL="228600" indent="-22860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p:txBody>
      </p:sp>
      <p:pic>
        <p:nvPicPr>
          <p:cNvPr id="6" name="Immagine 5">
            <a:extLst>
              <a:ext uri="{FF2B5EF4-FFF2-40B4-BE49-F238E27FC236}">
                <a16:creationId xmlns:a16="http://schemas.microsoft.com/office/drawing/2014/main" id="{E4913431-A25C-6842-F119-5A22D63F08E4}"/>
              </a:ext>
            </a:extLst>
          </p:cNvPr>
          <p:cNvPicPr>
            <a:picLocks noChangeAspect="1"/>
          </p:cNvPicPr>
          <p:nvPr/>
        </p:nvPicPr>
        <p:blipFill>
          <a:blip r:embed="rId2"/>
          <a:stretch>
            <a:fillRect/>
          </a:stretch>
        </p:blipFill>
        <p:spPr>
          <a:xfrm>
            <a:off x="7814098" y="628194"/>
            <a:ext cx="2109769" cy="1771594"/>
          </a:xfrm>
          <a:prstGeom prst="rect">
            <a:avLst/>
          </a:prstGeom>
        </p:spPr>
      </p:pic>
      <p:pic>
        <p:nvPicPr>
          <p:cNvPr id="9" name="Immagine 8">
            <a:extLst>
              <a:ext uri="{FF2B5EF4-FFF2-40B4-BE49-F238E27FC236}">
                <a16:creationId xmlns:a16="http://schemas.microsoft.com/office/drawing/2014/main" id="{22C5F334-CCD1-16A3-3799-E550DFE29751}"/>
              </a:ext>
            </a:extLst>
          </p:cNvPr>
          <p:cNvPicPr>
            <a:picLocks noChangeAspect="1"/>
          </p:cNvPicPr>
          <p:nvPr/>
        </p:nvPicPr>
        <p:blipFill>
          <a:blip r:embed="rId3"/>
          <a:stretch>
            <a:fillRect/>
          </a:stretch>
        </p:blipFill>
        <p:spPr>
          <a:xfrm>
            <a:off x="9923867" y="673717"/>
            <a:ext cx="1950479" cy="1680547"/>
          </a:xfrm>
          <a:prstGeom prst="rect">
            <a:avLst/>
          </a:prstGeom>
        </p:spPr>
      </p:pic>
      <p:pic>
        <p:nvPicPr>
          <p:cNvPr id="10" name="Immagine 9">
            <a:extLst>
              <a:ext uri="{FF2B5EF4-FFF2-40B4-BE49-F238E27FC236}">
                <a16:creationId xmlns:a16="http://schemas.microsoft.com/office/drawing/2014/main" id="{6B082012-B97B-5B81-4D31-B9DF2CC76915}"/>
              </a:ext>
            </a:extLst>
          </p:cNvPr>
          <p:cNvPicPr>
            <a:picLocks noChangeAspect="1"/>
          </p:cNvPicPr>
          <p:nvPr/>
        </p:nvPicPr>
        <p:blipFill>
          <a:blip r:embed="rId4"/>
          <a:stretch>
            <a:fillRect/>
          </a:stretch>
        </p:blipFill>
        <p:spPr>
          <a:xfrm>
            <a:off x="7592839" y="2561555"/>
            <a:ext cx="4346713" cy="221361"/>
          </a:xfrm>
          <a:prstGeom prst="rect">
            <a:avLst/>
          </a:prstGeom>
        </p:spPr>
      </p:pic>
      <p:pic>
        <p:nvPicPr>
          <p:cNvPr id="13" name="Immagine 12">
            <a:extLst>
              <a:ext uri="{FF2B5EF4-FFF2-40B4-BE49-F238E27FC236}">
                <a16:creationId xmlns:a16="http://schemas.microsoft.com/office/drawing/2014/main" id="{27C8FA19-7327-DBAF-F7B3-E6BDCDA27BFF}"/>
              </a:ext>
            </a:extLst>
          </p:cNvPr>
          <p:cNvPicPr>
            <a:picLocks noChangeAspect="1"/>
          </p:cNvPicPr>
          <p:nvPr/>
        </p:nvPicPr>
        <p:blipFill>
          <a:blip r:embed="rId5"/>
          <a:stretch>
            <a:fillRect/>
          </a:stretch>
        </p:blipFill>
        <p:spPr>
          <a:xfrm>
            <a:off x="8219664" y="3298508"/>
            <a:ext cx="3834696" cy="137135"/>
          </a:xfrm>
          <a:prstGeom prst="rect">
            <a:avLst/>
          </a:prstGeom>
        </p:spPr>
      </p:pic>
      <p:pic>
        <p:nvPicPr>
          <p:cNvPr id="17" name="Immagine 16">
            <a:extLst>
              <a:ext uri="{FF2B5EF4-FFF2-40B4-BE49-F238E27FC236}">
                <a16:creationId xmlns:a16="http://schemas.microsoft.com/office/drawing/2014/main" id="{C7AFBBCF-F1C2-B518-1FDC-6E0599ABB15B}"/>
              </a:ext>
            </a:extLst>
          </p:cNvPr>
          <p:cNvPicPr>
            <a:picLocks noChangeAspect="1"/>
          </p:cNvPicPr>
          <p:nvPr/>
        </p:nvPicPr>
        <p:blipFill>
          <a:blip r:embed="rId6"/>
          <a:stretch>
            <a:fillRect/>
          </a:stretch>
        </p:blipFill>
        <p:spPr>
          <a:xfrm>
            <a:off x="8814734" y="3821139"/>
            <a:ext cx="2403231" cy="213467"/>
          </a:xfrm>
          <a:prstGeom prst="rect">
            <a:avLst/>
          </a:prstGeom>
        </p:spPr>
      </p:pic>
      <p:sp>
        <p:nvSpPr>
          <p:cNvPr id="19" name="CasellaDiTesto 18">
            <a:extLst>
              <a:ext uri="{FF2B5EF4-FFF2-40B4-BE49-F238E27FC236}">
                <a16:creationId xmlns:a16="http://schemas.microsoft.com/office/drawing/2014/main" id="{3913E876-C18B-25DA-06AC-F74D3F875028}"/>
              </a:ext>
            </a:extLst>
          </p:cNvPr>
          <p:cNvSpPr txBox="1"/>
          <p:nvPr/>
        </p:nvSpPr>
        <p:spPr>
          <a:xfrm>
            <a:off x="8130208" y="4034606"/>
            <a:ext cx="4346713" cy="261610"/>
          </a:xfrm>
          <a:prstGeom prst="rect">
            <a:avLst/>
          </a:prstGeom>
          <a:noFill/>
        </p:spPr>
        <p:txBody>
          <a:bodyPr wrap="square">
            <a:spAutoFit/>
          </a:bodyPr>
          <a:lstStyle/>
          <a:p>
            <a:pPr lvl="2">
              <a:spcAft>
                <a:spcPts val="600"/>
              </a:spcAft>
            </a:pPr>
            <a:r>
              <a:rPr lang="en-US" sz="1100">
                <a:latin typeface="Poppins Light" panose="00000400000000000000" pitchFamily="2" charset="0"/>
                <a:cs typeface="Poppins Light" panose="00000400000000000000" pitchFamily="2" charset="0"/>
              </a:rPr>
              <a:t>Shape</a:t>
            </a:r>
            <a:r>
              <a:rPr lang="en-US" sz="1100" b="1">
                <a:latin typeface="Poppins Light" panose="00000400000000000000" pitchFamily="2" charset="0"/>
                <a:cs typeface="Poppins Light" panose="00000400000000000000" pitchFamily="2" charset="0"/>
              </a:rPr>
              <a:t>: </a:t>
            </a:r>
            <a:r>
              <a:rPr lang="en-US" sz="1100">
                <a:latin typeface="Poppins Light" panose="00000400000000000000" pitchFamily="2" charset="0"/>
                <a:cs typeface="Poppins Light" panose="00000400000000000000" pitchFamily="2" charset="0"/>
              </a:rPr>
              <a:t>1 x n_images</a:t>
            </a:r>
            <a:endParaRPr lang="en-US" sz="1100">
              <a:latin typeface="Poppins Light" panose="00000400000000000000" pitchFamily="50" charset="0"/>
              <a:cs typeface="Poppins Light" panose="00000400000000000000" pitchFamily="50" charset="0"/>
            </a:endParaRPr>
          </a:p>
        </p:txBody>
      </p:sp>
      <p:sp>
        <p:nvSpPr>
          <p:cNvPr id="20" name="CasellaDiTesto 19">
            <a:extLst>
              <a:ext uri="{FF2B5EF4-FFF2-40B4-BE49-F238E27FC236}">
                <a16:creationId xmlns:a16="http://schemas.microsoft.com/office/drawing/2014/main" id="{E2259076-8274-3013-EE98-DA91AAAEBF2D}"/>
              </a:ext>
            </a:extLst>
          </p:cNvPr>
          <p:cNvSpPr txBox="1"/>
          <p:nvPr/>
        </p:nvSpPr>
        <p:spPr>
          <a:xfrm>
            <a:off x="7676834" y="3427720"/>
            <a:ext cx="4006711" cy="261610"/>
          </a:xfrm>
          <a:prstGeom prst="rect">
            <a:avLst/>
          </a:prstGeom>
          <a:noFill/>
        </p:spPr>
        <p:txBody>
          <a:bodyPr wrap="square">
            <a:spAutoFit/>
          </a:bodyPr>
          <a:lstStyle/>
          <a:p>
            <a:pPr lvl="2">
              <a:spcAft>
                <a:spcPts val="600"/>
              </a:spcAft>
            </a:pPr>
            <a:r>
              <a:rPr lang="en-US" sz="1100">
                <a:latin typeface="Poppins Light" panose="00000400000000000000" pitchFamily="2" charset="0"/>
                <a:cs typeface="Poppins Light" panose="00000400000000000000" pitchFamily="2" charset="0"/>
              </a:rPr>
              <a:t>Shape</a:t>
            </a:r>
            <a:r>
              <a:rPr lang="en-US" sz="1100" b="1">
                <a:latin typeface="Poppins Light" panose="00000400000000000000" pitchFamily="2" charset="0"/>
                <a:cs typeface="Poppins Light" panose="00000400000000000000" pitchFamily="2" charset="0"/>
              </a:rPr>
              <a:t>: </a:t>
            </a:r>
            <a:r>
              <a:rPr lang="en-US" sz="1100">
                <a:latin typeface="Poppins Light" panose="00000400000000000000" pitchFamily="2" charset="0"/>
                <a:cs typeface="Poppins Light" panose="00000400000000000000" pitchFamily="2" charset="0"/>
              </a:rPr>
              <a:t>1 x n_challenge_vertices</a:t>
            </a:r>
            <a:endParaRPr lang="en-US" sz="1100">
              <a:latin typeface="Poppins Light" panose="00000400000000000000" pitchFamily="50" charset="0"/>
              <a:cs typeface="Poppins Light" panose="00000400000000000000" pitchFamily="50" charset="0"/>
            </a:endParaRPr>
          </a:p>
        </p:txBody>
      </p:sp>
      <p:sp>
        <p:nvSpPr>
          <p:cNvPr id="21" name="CasellaDiTesto 20">
            <a:extLst>
              <a:ext uri="{FF2B5EF4-FFF2-40B4-BE49-F238E27FC236}">
                <a16:creationId xmlns:a16="http://schemas.microsoft.com/office/drawing/2014/main" id="{1F6F9AD4-67AC-2014-152F-09D1027F673C}"/>
              </a:ext>
            </a:extLst>
          </p:cNvPr>
          <p:cNvSpPr txBox="1"/>
          <p:nvPr/>
        </p:nvSpPr>
        <p:spPr>
          <a:xfrm>
            <a:off x="7592840" y="2712205"/>
            <a:ext cx="4346713" cy="261610"/>
          </a:xfrm>
          <a:prstGeom prst="rect">
            <a:avLst/>
          </a:prstGeom>
          <a:noFill/>
        </p:spPr>
        <p:txBody>
          <a:bodyPr wrap="square">
            <a:spAutoFit/>
          </a:bodyPr>
          <a:lstStyle/>
          <a:p>
            <a:pPr lvl="2">
              <a:spcAft>
                <a:spcPts val="600"/>
              </a:spcAft>
            </a:pPr>
            <a:r>
              <a:rPr lang="en-US" sz="1100">
                <a:latin typeface="Poppins Light" panose="00000400000000000000" pitchFamily="2" charset="0"/>
                <a:cs typeface="Poppins Light" panose="00000400000000000000" pitchFamily="2" charset="0"/>
              </a:rPr>
              <a:t>Shape</a:t>
            </a:r>
            <a:r>
              <a:rPr lang="en-US" sz="1100" b="1">
                <a:latin typeface="Poppins Light" panose="00000400000000000000" pitchFamily="2" charset="0"/>
                <a:cs typeface="Poppins Light" panose="00000400000000000000" pitchFamily="2" charset="0"/>
              </a:rPr>
              <a:t>: </a:t>
            </a:r>
            <a:r>
              <a:rPr lang="en-US" sz="1100">
                <a:latin typeface="Poppins Light" panose="00000400000000000000" pitchFamily="2" charset="0"/>
                <a:cs typeface="Poppins Light" panose="00000400000000000000" pitchFamily="2" charset="0"/>
              </a:rPr>
              <a:t>1 x n_ fsaverage_vertices</a:t>
            </a:r>
            <a:endParaRPr lang="en-US" sz="1100">
              <a:latin typeface="Poppins Light" panose="00000400000000000000" pitchFamily="50" charset="0"/>
              <a:cs typeface="Poppins Light" panose="00000400000000000000" pitchFamily="50" charset="0"/>
            </a:endParaRPr>
          </a:p>
        </p:txBody>
      </p:sp>
      <p:cxnSp>
        <p:nvCxnSpPr>
          <p:cNvPr id="23" name="Connettore 2 22">
            <a:extLst>
              <a:ext uri="{FF2B5EF4-FFF2-40B4-BE49-F238E27FC236}">
                <a16:creationId xmlns:a16="http://schemas.microsoft.com/office/drawing/2014/main" id="{1D4595B1-9479-4C91-2A37-6C30074D0225}"/>
              </a:ext>
            </a:extLst>
          </p:cNvPr>
          <p:cNvCxnSpPr>
            <a:cxnSpLocks/>
          </p:cNvCxnSpPr>
          <p:nvPr/>
        </p:nvCxnSpPr>
        <p:spPr>
          <a:xfrm>
            <a:off x="6539948" y="2666988"/>
            <a:ext cx="7951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D6AE56EC-9367-BCEF-3DDC-EBA8F8461947}"/>
              </a:ext>
            </a:extLst>
          </p:cNvPr>
          <p:cNvCxnSpPr/>
          <p:nvPr/>
        </p:nvCxnSpPr>
        <p:spPr>
          <a:xfrm>
            <a:off x="7906580" y="3373076"/>
            <a:ext cx="337931" cy="12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9AFA4A09-21F2-65FE-DAF6-B3E6A67D1334}"/>
              </a:ext>
            </a:extLst>
          </p:cNvPr>
          <p:cNvCxnSpPr/>
          <p:nvPr/>
        </p:nvCxnSpPr>
        <p:spPr>
          <a:xfrm flipV="1">
            <a:off x="7861852" y="3927872"/>
            <a:ext cx="859991" cy="2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Immagine 28">
            <a:extLst>
              <a:ext uri="{FF2B5EF4-FFF2-40B4-BE49-F238E27FC236}">
                <a16:creationId xmlns:a16="http://schemas.microsoft.com/office/drawing/2014/main" id="{33F5B2B6-4A62-254F-021B-98A964A1F6C9}"/>
              </a:ext>
            </a:extLst>
          </p:cNvPr>
          <p:cNvPicPr>
            <a:picLocks noChangeAspect="1"/>
          </p:cNvPicPr>
          <p:nvPr/>
        </p:nvPicPr>
        <p:blipFill>
          <a:blip r:embed="rId7"/>
          <a:stretch>
            <a:fillRect/>
          </a:stretch>
        </p:blipFill>
        <p:spPr>
          <a:xfrm>
            <a:off x="8975725" y="5828002"/>
            <a:ext cx="2087266" cy="677496"/>
          </a:xfrm>
          <a:prstGeom prst="rect">
            <a:avLst/>
          </a:prstGeom>
        </p:spPr>
      </p:pic>
      <p:pic>
        <p:nvPicPr>
          <p:cNvPr id="31" name="Immagine 30">
            <a:extLst>
              <a:ext uri="{FF2B5EF4-FFF2-40B4-BE49-F238E27FC236}">
                <a16:creationId xmlns:a16="http://schemas.microsoft.com/office/drawing/2014/main" id="{FF3B2D59-79F1-9DF8-619C-F8D33CF10EB5}"/>
              </a:ext>
            </a:extLst>
          </p:cNvPr>
          <p:cNvPicPr>
            <a:picLocks noChangeAspect="1"/>
          </p:cNvPicPr>
          <p:nvPr/>
        </p:nvPicPr>
        <p:blipFill>
          <a:blip r:embed="rId8"/>
          <a:stretch>
            <a:fillRect/>
          </a:stretch>
        </p:blipFill>
        <p:spPr>
          <a:xfrm>
            <a:off x="5241977" y="4776009"/>
            <a:ext cx="5776461" cy="281964"/>
          </a:xfrm>
          <a:prstGeom prst="rect">
            <a:avLst/>
          </a:prstGeom>
        </p:spPr>
      </p:pic>
      <p:cxnSp>
        <p:nvCxnSpPr>
          <p:cNvPr id="32" name="Connettore 2 31">
            <a:extLst>
              <a:ext uri="{FF2B5EF4-FFF2-40B4-BE49-F238E27FC236}">
                <a16:creationId xmlns:a16="http://schemas.microsoft.com/office/drawing/2014/main" id="{884F5CF9-BA60-4F48-D3FC-8CCCD3B2750B}"/>
              </a:ext>
            </a:extLst>
          </p:cNvPr>
          <p:cNvCxnSpPr>
            <a:cxnSpLocks/>
          </p:cNvCxnSpPr>
          <p:nvPr/>
        </p:nvCxnSpPr>
        <p:spPr>
          <a:xfrm flipV="1">
            <a:off x="4578686" y="4916991"/>
            <a:ext cx="504563" cy="10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Immagine 35">
            <a:extLst>
              <a:ext uri="{FF2B5EF4-FFF2-40B4-BE49-F238E27FC236}">
                <a16:creationId xmlns:a16="http://schemas.microsoft.com/office/drawing/2014/main" id="{D39AE743-FC86-192D-6CE4-7A46704BE0A7}"/>
              </a:ext>
            </a:extLst>
          </p:cNvPr>
          <p:cNvPicPr>
            <a:picLocks noChangeAspect="1"/>
          </p:cNvPicPr>
          <p:nvPr/>
        </p:nvPicPr>
        <p:blipFill>
          <a:blip r:embed="rId9"/>
          <a:stretch>
            <a:fillRect/>
          </a:stretch>
        </p:blipFill>
        <p:spPr>
          <a:xfrm>
            <a:off x="160895" y="2536022"/>
            <a:ext cx="1111024" cy="493788"/>
          </a:xfrm>
          <a:prstGeom prst="rect">
            <a:avLst/>
          </a:prstGeom>
        </p:spPr>
      </p:pic>
      <p:pic>
        <p:nvPicPr>
          <p:cNvPr id="38" name="Immagine 37">
            <a:extLst>
              <a:ext uri="{FF2B5EF4-FFF2-40B4-BE49-F238E27FC236}">
                <a16:creationId xmlns:a16="http://schemas.microsoft.com/office/drawing/2014/main" id="{FFFD6BFF-4ADF-D326-28CD-2790328C5C22}"/>
              </a:ext>
            </a:extLst>
          </p:cNvPr>
          <p:cNvPicPr>
            <a:picLocks noChangeAspect="1"/>
          </p:cNvPicPr>
          <p:nvPr/>
        </p:nvPicPr>
        <p:blipFill>
          <a:blip r:embed="rId10"/>
          <a:stretch>
            <a:fillRect/>
          </a:stretch>
        </p:blipFill>
        <p:spPr>
          <a:xfrm>
            <a:off x="45502" y="5279211"/>
            <a:ext cx="1674062" cy="493788"/>
          </a:xfrm>
          <a:prstGeom prst="rect">
            <a:avLst/>
          </a:prstGeom>
        </p:spPr>
      </p:pic>
      <p:pic>
        <p:nvPicPr>
          <p:cNvPr id="40" name="Immagine 39">
            <a:extLst>
              <a:ext uri="{FF2B5EF4-FFF2-40B4-BE49-F238E27FC236}">
                <a16:creationId xmlns:a16="http://schemas.microsoft.com/office/drawing/2014/main" id="{7F828C0F-A61C-F0D4-890B-6246CAB8B5C3}"/>
              </a:ext>
            </a:extLst>
          </p:cNvPr>
          <p:cNvPicPr>
            <a:picLocks noChangeAspect="1"/>
          </p:cNvPicPr>
          <p:nvPr/>
        </p:nvPicPr>
        <p:blipFill>
          <a:blip r:embed="rId11"/>
          <a:stretch>
            <a:fillRect/>
          </a:stretch>
        </p:blipFill>
        <p:spPr>
          <a:xfrm>
            <a:off x="9010784" y="5097164"/>
            <a:ext cx="1678813" cy="559605"/>
          </a:xfrm>
          <a:prstGeom prst="rect">
            <a:avLst/>
          </a:prstGeom>
        </p:spPr>
      </p:pic>
    </p:spTree>
    <p:extLst>
      <p:ext uri="{BB962C8B-B14F-4D97-AF65-F5344CB8AC3E}">
        <p14:creationId xmlns:p14="http://schemas.microsoft.com/office/powerpoint/2010/main" val="2358204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magine 53">
            <a:extLst>
              <a:ext uri="{FF2B5EF4-FFF2-40B4-BE49-F238E27FC236}">
                <a16:creationId xmlns:a16="http://schemas.microsoft.com/office/drawing/2014/main" id="{C22F7A32-5C60-E1A7-8C44-60E4CEB17DF3}"/>
              </a:ext>
            </a:extLst>
          </p:cNvPr>
          <p:cNvPicPr>
            <a:picLocks noChangeAspect="1"/>
          </p:cNvPicPr>
          <p:nvPr/>
        </p:nvPicPr>
        <p:blipFill>
          <a:blip r:embed="rId2"/>
          <a:stretch>
            <a:fillRect/>
          </a:stretch>
        </p:blipFill>
        <p:spPr>
          <a:xfrm>
            <a:off x="6414044" y="3329297"/>
            <a:ext cx="5241244" cy="255839"/>
          </a:xfrm>
          <a:prstGeom prst="rect">
            <a:avLst/>
          </a:prstGeom>
        </p:spPr>
      </p:pic>
      <p:pic>
        <p:nvPicPr>
          <p:cNvPr id="46" name="Immagine 45">
            <a:extLst>
              <a:ext uri="{FF2B5EF4-FFF2-40B4-BE49-F238E27FC236}">
                <a16:creationId xmlns:a16="http://schemas.microsoft.com/office/drawing/2014/main" id="{70D85272-154A-3C7C-F59A-59BA7213A974}"/>
              </a:ext>
            </a:extLst>
          </p:cNvPr>
          <p:cNvPicPr>
            <a:picLocks noChangeAspect="1"/>
          </p:cNvPicPr>
          <p:nvPr/>
        </p:nvPicPr>
        <p:blipFill>
          <a:blip r:embed="rId3"/>
          <a:stretch>
            <a:fillRect/>
          </a:stretch>
        </p:blipFill>
        <p:spPr>
          <a:xfrm>
            <a:off x="6521481" y="2381960"/>
            <a:ext cx="5074516" cy="304212"/>
          </a:xfrm>
          <a:prstGeom prst="rect">
            <a:avLst/>
          </a:prstGeom>
        </p:spPr>
      </p:pic>
      <p:pic>
        <p:nvPicPr>
          <p:cNvPr id="44" name="Immagine 43">
            <a:extLst>
              <a:ext uri="{FF2B5EF4-FFF2-40B4-BE49-F238E27FC236}">
                <a16:creationId xmlns:a16="http://schemas.microsoft.com/office/drawing/2014/main" id="{6143FF3B-3992-E4EB-DD9C-3A1051DAE7B5}"/>
              </a:ext>
            </a:extLst>
          </p:cNvPr>
          <p:cNvPicPr>
            <a:picLocks noChangeAspect="1"/>
          </p:cNvPicPr>
          <p:nvPr/>
        </p:nvPicPr>
        <p:blipFill>
          <a:blip r:embed="rId4"/>
          <a:stretch>
            <a:fillRect/>
          </a:stretch>
        </p:blipFill>
        <p:spPr>
          <a:xfrm>
            <a:off x="8909257" y="753914"/>
            <a:ext cx="2305878" cy="1280369"/>
          </a:xfrm>
          <a:prstGeom prst="rect">
            <a:avLst/>
          </a:prstGeom>
        </p:spPr>
      </p:pic>
      <p:pic>
        <p:nvPicPr>
          <p:cNvPr id="42" name="Immagine 41">
            <a:extLst>
              <a:ext uri="{FF2B5EF4-FFF2-40B4-BE49-F238E27FC236}">
                <a16:creationId xmlns:a16="http://schemas.microsoft.com/office/drawing/2014/main" id="{DC334FB0-51A5-E663-8167-977C65C73494}"/>
              </a:ext>
            </a:extLst>
          </p:cNvPr>
          <p:cNvPicPr>
            <a:picLocks noChangeAspect="1"/>
          </p:cNvPicPr>
          <p:nvPr/>
        </p:nvPicPr>
        <p:blipFill>
          <a:blip r:embed="rId5"/>
          <a:stretch>
            <a:fillRect/>
          </a:stretch>
        </p:blipFill>
        <p:spPr>
          <a:xfrm>
            <a:off x="6124323" y="707195"/>
            <a:ext cx="2428115" cy="1391952"/>
          </a:xfrm>
          <a:prstGeom prst="rect">
            <a:avLst/>
          </a:prstGeom>
        </p:spPr>
      </p:pic>
      <p:sp>
        <p:nvSpPr>
          <p:cNvPr id="2" name="CasellaDiTesto 5">
            <a:extLst>
              <a:ext uri="{FF2B5EF4-FFF2-40B4-BE49-F238E27FC236}">
                <a16:creationId xmlns:a16="http://schemas.microsoft.com/office/drawing/2014/main" id="{4F06CD25-3C3A-FE3D-C08D-8FB0DCA9E3FB}"/>
              </a:ext>
            </a:extLst>
          </p:cNvPr>
          <p:cNvSpPr txBox="1"/>
          <p:nvPr/>
        </p:nvSpPr>
        <p:spPr>
          <a:xfrm>
            <a:off x="731838" y="527741"/>
            <a:ext cx="4058823" cy="9525685"/>
          </a:xfrm>
          <a:prstGeom prst="rect">
            <a:avLst/>
          </a:prstGeom>
          <a:noFill/>
        </p:spPr>
        <p:txBody>
          <a:bodyPr wrap="square" rtlCol="0">
            <a:spAutoFit/>
          </a:bodyPr>
          <a:lstStyle/>
          <a:p>
            <a:pPr marL="228600" indent="-228600">
              <a:spcAft>
                <a:spcPts val="600"/>
              </a:spcAft>
              <a:buFont typeface="+mj-lt"/>
              <a:buAutoNum type="arabicPeriod"/>
            </a:pPr>
            <a:endParaRPr lang="en-US" sz="1200">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r>
              <a:rPr lang="en-US" sz="1200">
                <a:latin typeface="Poppins Light" panose="00000400000000000000" pitchFamily="50" charset="0"/>
                <a:cs typeface="Poppins Light" panose="00000400000000000000" pitchFamily="50" charset="0"/>
              </a:rPr>
              <a:t>Calcola, per ogni vertice, il </a:t>
            </a:r>
            <a:r>
              <a:rPr lang="en-US" sz="1200" b="1">
                <a:latin typeface="Poppins Light" panose="00000400000000000000" pitchFamily="50" charset="0"/>
                <a:cs typeface="Poppins Light" panose="00000400000000000000" pitchFamily="50" charset="0"/>
              </a:rPr>
              <a:t>coefficiente di</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correlazione di </a:t>
            </a:r>
            <a:r>
              <a:rPr lang="en-US" sz="1200" b="1" u="sng">
                <a:latin typeface="Poppins Light" panose="00000400000000000000" pitchFamily="50" charset="0"/>
                <a:cs typeface="Poppins Light" panose="00000400000000000000" pitchFamily="50" charset="0"/>
              </a:rPr>
              <a:t>pearson</a:t>
            </a:r>
            <a:r>
              <a:rPr lang="en-US" sz="1200" b="1">
                <a:latin typeface="Poppins Light" panose="00000400000000000000" pitchFamily="50" charset="0"/>
                <a:cs typeface="Poppins Light" panose="00000400000000000000" pitchFamily="50" charset="0"/>
              </a:rPr>
              <a:t> </a:t>
            </a:r>
            <a:r>
              <a:rPr lang="en-US" sz="1200" b="1" u="sng">
                <a:latin typeface="Poppins Light" panose="00000400000000000000" pitchFamily="50" charset="0"/>
                <a:cs typeface="Poppins Light" panose="00000400000000000000" pitchFamily="50" charset="0"/>
              </a:rPr>
              <a:t>voxel-specific</a:t>
            </a:r>
            <a:r>
              <a:rPr lang="en-US" sz="1200" b="1">
                <a:latin typeface="Poppins Light" panose="00000400000000000000" pitchFamily="50" charset="0"/>
                <a:cs typeface="Poppins Light" panose="00000400000000000000" pitchFamily="50" charset="0"/>
              </a:rPr>
              <a:t> </a:t>
            </a:r>
            <a:r>
              <a:rPr lang="en-US" sz="1200">
                <a:latin typeface="Poppins Light" panose="00000400000000000000" pitchFamily="50" charset="0"/>
                <a:cs typeface="Poppins Light" panose="00000400000000000000" pitchFamily="50" charset="0"/>
              </a:rPr>
              <a:t>tra le risposte reali (ground truth) e quelle previste, e</a:t>
            </a:r>
          </a:p>
          <a:p>
            <a:pPr marL="628650" lvl="1" indent="-17145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Imposta correlazioni negative a 0</a:t>
            </a:r>
          </a:p>
          <a:p>
            <a:pPr marL="628650" lvl="1" indent="-17145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Ottieni le correlazioni al quadrato</a:t>
            </a:r>
          </a:p>
          <a:p>
            <a:pPr marL="628650" lvl="1" indent="-17145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a:p>
            <a:pPr lvl="1">
              <a:spcAft>
                <a:spcPts val="600"/>
              </a:spcAft>
            </a:pPr>
            <a:endParaRPr lang="en-US" sz="1200">
              <a:latin typeface="Poppins Light" panose="00000400000000000000" pitchFamily="50" charset="0"/>
              <a:cs typeface="Poppins Light" panose="00000400000000000000" pitchFamily="50" charset="0"/>
            </a:endParaRPr>
          </a:p>
          <a:p>
            <a:pPr marL="628650" lvl="1" indent="-17145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a:p>
            <a:pPr marL="628650" lvl="1" indent="-17145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a:p>
            <a:pPr marL="628650" lvl="1" indent="-17145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a:p>
            <a:pPr marL="628650" lvl="1" indent="-17145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6"/>
            </a:pPr>
            <a:r>
              <a:rPr lang="en-US" sz="1200">
                <a:latin typeface="Poppins Light" panose="00000400000000000000" pitchFamily="50" charset="0"/>
                <a:cs typeface="Poppins Light" panose="00000400000000000000" pitchFamily="50" charset="0"/>
              </a:rPr>
              <a:t>Calcola le </a:t>
            </a:r>
            <a:r>
              <a:rPr lang="en-US" sz="1200" b="1">
                <a:latin typeface="Poppins Light" panose="00000400000000000000" pitchFamily="50" charset="0"/>
                <a:cs typeface="Poppins Light" panose="00000400000000000000" pitchFamily="50" charset="0"/>
              </a:rPr>
              <a:t>noised normalized squared correlations </a:t>
            </a:r>
            <a:r>
              <a:rPr lang="en-US" sz="1200">
                <a:latin typeface="Poppins Light" panose="00000400000000000000" pitchFamily="50" charset="0"/>
                <a:cs typeface="Poppins Light" panose="00000400000000000000" pitchFamily="50" charset="0"/>
              </a:rPr>
              <a:t>per i singoli vertici</a:t>
            </a:r>
            <a:br>
              <a:rPr lang="en-US" sz="1200" b="1">
                <a:latin typeface="Poppins Light" panose="00000400000000000000" pitchFamily="50" charset="0"/>
                <a:cs typeface="Poppins Light" panose="00000400000000000000" pitchFamily="50" charset="0"/>
              </a:rPr>
            </a:br>
            <a:r>
              <a:rPr lang="en-US" sz="1200">
                <a:latin typeface="Poppins Light" panose="00000400000000000000" pitchFamily="50" charset="0"/>
                <a:cs typeface="Poppins Light" panose="00000400000000000000" pitchFamily="50" charset="0"/>
              </a:rPr>
              <a:t>dividendo per i Noise Ceiling (NC)</a:t>
            </a:r>
          </a:p>
          <a:p>
            <a:pPr marL="685800" lvl="1" indent="-228600">
              <a:spcAft>
                <a:spcPts val="600"/>
              </a:spcAft>
              <a:buFont typeface="+mj-lt"/>
              <a:buAutoNum type="arabicPeriod" startAt="6"/>
            </a:pPr>
            <a:r>
              <a:rPr lang="en-US" sz="1200">
                <a:latin typeface="Poppins Light" panose="00000400000000000000" pitchFamily="50" charset="0"/>
                <a:cs typeface="Poppins Light" panose="00000400000000000000" pitchFamily="50" charset="0"/>
              </a:rPr>
              <a:t>Lo score indica </a:t>
            </a:r>
            <a:r>
              <a:rPr lang="en-US" sz="1200" u="sng">
                <a:latin typeface="Poppins Light" panose="00000400000000000000" pitchFamily="50" charset="0"/>
                <a:cs typeface="Poppins Light" panose="00000400000000000000" pitchFamily="50" charset="0"/>
              </a:rPr>
              <a:t>how much of the predictable variance has been accounted for by the models for the single vertex</a:t>
            </a:r>
          </a:p>
          <a:p>
            <a:pPr marL="228600" indent="-228600">
              <a:spcAft>
                <a:spcPts val="600"/>
              </a:spcAft>
              <a:buFont typeface="+mj-lt"/>
              <a:buAutoNum type="arabicPeriod" startAt="6"/>
            </a:pPr>
            <a:r>
              <a:rPr lang="en-US" sz="1200">
                <a:latin typeface="Poppins Light" panose="00000400000000000000" pitchFamily="50" charset="0"/>
                <a:cs typeface="Poppins Light" panose="00000400000000000000" pitchFamily="50" charset="0"/>
              </a:rPr>
              <a:t>Ripeti il processo per tutti gli emisferi di tutti i soggetti</a:t>
            </a:r>
          </a:p>
          <a:p>
            <a:pPr marL="228600" indent="-228600">
              <a:spcAft>
                <a:spcPts val="600"/>
              </a:spcAft>
              <a:buFont typeface="+mj-lt"/>
              <a:buAutoNum type="arabicPeriod" startAt="6"/>
            </a:pPr>
            <a:r>
              <a:rPr lang="en-US" sz="1200">
                <a:latin typeface="Poppins Light" panose="00000400000000000000" pitchFamily="50" charset="0"/>
                <a:cs typeface="Poppins Light" panose="00000400000000000000" pitchFamily="50" charset="0"/>
              </a:rPr>
              <a:t>Concatenazione dei vettori ottenuti</a:t>
            </a:r>
          </a:p>
          <a:p>
            <a:pPr marL="228600" indent="-228600">
              <a:spcAft>
                <a:spcPts val="600"/>
              </a:spcAft>
              <a:buFont typeface="+mj-lt"/>
              <a:buAutoNum type="arabicPeriod" startAt="6"/>
            </a:pPr>
            <a:r>
              <a:rPr lang="en-US" sz="1200">
                <a:latin typeface="Poppins Light" panose="00000400000000000000" pitchFamily="50" charset="0"/>
                <a:cs typeface="Poppins Light" panose="00000400000000000000" pitchFamily="50" charset="0"/>
              </a:rPr>
              <a:t>Ottenimento </a:t>
            </a:r>
            <a:r>
              <a:rPr lang="en-US" sz="1200" b="1" u="sng">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median</a:t>
            </a:r>
            <a:r>
              <a:rPr lang="en-US" sz="1200" b="1">
                <a:latin typeface="Poppins Light" panose="00000400000000000000" pitchFamily="50" charset="0"/>
                <a:cs typeface="Poppins Light" panose="00000400000000000000" pitchFamily="50" charset="0"/>
              </a:rPr>
              <a:t> noise normalized squared correlation score su tutti i vertici </a:t>
            </a:r>
            <a:endParaRPr lang="en-US" sz="1200">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b="1">
              <a:latin typeface="Poppins Light" panose="00000400000000000000" pitchFamily="50" charset="0"/>
              <a:cs typeface="Poppins Light" panose="00000400000000000000" pitchFamily="50" charset="0"/>
            </a:endParaRPr>
          </a:p>
          <a:p>
            <a:pPr marL="228600" indent="-228600">
              <a:spcAft>
                <a:spcPts val="600"/>
              </a:spcAft>
              <a:buFont typeface="+mj-lt"/>
              <a:buAutoNum type="arabicPeriod" startAt="5"/>
            </a:pPr>
            <a:endParaRPr lang="en-US" sz="1200">
              <a:latin typeface="Poppins Light" panose="00000400000000000000" pitchFamily="50" charset="0"/>
              <a:cs typeface="Poppins Light" panose="00000400000000000000" pitchFamily="50" charset="0"/>
            </a:endParaRPr>
          </a:p>
          <a:p>
            <a:pPr marL="228600" indent="-228600">
              <a:spcAft>
                <a:spcPts val="6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p:txBody>
      </p:sp>
      <p:sp>
        <p:nvSpPr>
          <p:cNvPr id="5" name="CasellaDiTesto 4">
            <a:extLst>
              <a:ext uri="{FF2B5EF4-FFF2-40B4-BE49-F238E27FC236}">
                <a16:creationId xmlns:a16="http://schemas.microsoft.com/office/drawing/2014/main" id="{5BA26B2C-EB32-EE0F-D42C-95F9BB282E7F}"/>
              </a:ext>
            </a:extLst>
          </p:cNvPr>
          <p:cNvSpPr txBox="1"/>
          <p:nvPr/>
        </p:nvSpPr>
        <p:spPr>
          <a:xfrm>
            <a:off x="6215754" y="272276"/>
            <a:ext cx="2305878" cy="461665"/>
          </a:xfrm>
          <a:prstGeom prst="rect">
            <a:avLst/>
          </a:prstGeom>
          <a:noFill/>
        </p:spPr>
        <p:txBody>
          <a:bodyPr wrap="square">
            <a:spAutoFit/>
          </a:bodyPr>
          <a:lstStyle/>
          <a:p>
            <a:r>
              <a:rPr lang="it-IT" sz="1200">
                <a:latin typeface="Poppins Light" panose="00000400000000000000" pitchFamily="50" charset="0"/>
                <a:cs typeface="Poppins Light" panose="00000400000000000000" pitchFamily="50" charset="0"/>
              </a:rPr>
              <a:t>LH, Subj 1, </a:t>
            </a:r>
            <a:r>
              <a:rPr lang="it-IT" sz="1200" b="1">
                <a:latin typeface="Poppins Light" panose="00000400000000000000" pitchFamily="50" charset="0"/>
                <a:cs typeface="Poppins Light" panose="00000400000000000000" pitchFamily="50" charset="0"/>
              </a:rPr>
              <a:t>Ground Truth</a:t>
            </a:r>
          </a:p>
          <a:p>
            <a:r>
              <a:rPr lang="it-IT" sz="1200">
                <a:latin typeface="Poppins Light" panose="00000400000000000000" pitchFamily="50" charset="0"/>
                <a:cs typeface="Poppins Light" panose="00000400000000000000" pitchFamily="50" charset="0"/>
              </a:rPr>
              <a:t>n_images x n_vertices</a:t>
            </a:r>
            <a:endParaRPr lang="it-IT" sz="1200"/>
          </a:p>
        </p:txBody>
      </p:sp>
      <p:sp>
        <p:nvSpPr>
          <p:cNvPr id="12" name="CasellaDiTesto 11">
            <a:extLst>
              <a:ext uri="{FF2B5EF4-FFF2-40B4-BE49-F238E27FC236}">
                <a16:creationId xmlns:a16="http://schemas.microsoft.com/office/drawing/2014/main" id="{C6F40779-F841-2832-685A-D39519082DA1}"/>
              </a:ext>
            </a:extLst>
          </p:cNvPr>
          <p:cNvSpPr txBox="1"/>
          <p:nvPr/>
        </p:nvSpPr>
        <p:spPr>
          <a:xfrm>
            <a:off x="8975725" y="250742"/>
            <a:ext cx="2305878" cy="646331"/>
          </a:xfrm>
          <a:prstGeom prst="rect">
            <a:avLst/>
          </a:prstGeom>
          <a:noFill/>
        </p:spPr>
        <p:txBody>
          <a:bodyPr wrap="square">
            <a:spAutoFit/>
          </a:bodyPr>
          <a:lstStyle/>
          <a:p>
            <a:r>
              <a:rPr lang="it-IT" sz="1200">
                <a:latin typeface="Poppins Light" panose="00000400000000000000" pitchFamily="50" charset="0"/>
                <a:cs typeface="Poppins Light" panose="00000400000000000000" pitchFamily="50" charset="0"/>
              </a:rPr>
              <a:t>LH, Subj 1, </a:t>
            </a:r>
            <a:r>
              <a:rPr lang="it-IT" sz="1200" b="1">
                <a:latin typeface="Poppins Light" panose="00000400000000000000" pitchFamily="50" charset="0"/>
                <a:cs typeface="Poppins Light" panose="00000400000000000000" pitchFamily="50" charset="0"/>
              </a:rPr>
              <a:t>Predictions</a:t>
            </a:r>
          </a:p>
          <a:p>
            <a:r>
              <a:rPr lang="it-IT" sz="1200">
                <a:latin typeface="Poppins Light" panose="00000400000000000000" pitchFamily="50" charset="0"/>
                <a:cs typeface="Poppins Light" panose="00000400000000000000" pitchFamily="50" charset="0"/>
              </a:rPr>
              <a:t>n_images x n_vertices</a:t>
            </a:r>
            <a:endParaRPr lang="it-IT" sz="1200"/>
          </a:p>
          <a:p>
            <a:endParaRPr lang="it-IT" sz="1200"/>
          </a:p>
        </p:txBody>
      </p:sp>
      <p:sp>
        <p:nvSpPr>
          <p:cNvPr id="14" name="Rettangolo 13">
            <a:extLst>
              <a:ext uri="{FF2B5EF4-FFF2-40B4-BE49-F238E27FC236}">
                <a16:creationId xmlns:a16="http://schemas.microsoft.com/office/drawing/2014/main" id="{CBE61E6C-F199-E5FD-9560-D6D6919A0846}"/>
              </a:ext>
            </a:extLst>
          </p:cNvPr>
          <p:cNvSpPr/>
          <p:nvPr/>
        </p:nvSpPr>
        <p:spPr>
          <a:xfrm>
            <a:off x="6732105" y="860775"/>
            <a:ext cx="536713" cy="1173508"/>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5F652DFB-F413-214C-80AC-A1C33D2D4D47}"/>
              </a:ext>
            </a:extLst>
          </p:cNvPr>
          <p:cNvSpPr/>
          <p:nvPr/>
        </p:nvSpPr>
        <p:spPr>
          <a:xfrm>
            <a:off x="9448434" y="799558"/>
            <a:ext cx="536713" cy="1173508"/>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FE51E1A2-B67F-CBAF-C465-7489BDE44A50}"/>
              </a:ext>
            </a:extLst>
          </p:cNvPr>
          <p:cNvCxnSpPr>
            <a:cxnSpLocks/>
            <a:stCxn id="14" idx="2"/>
            <a:endCxn id="30" idx="0"/>
          </p:cNvCxnSpPr>
          <p:nvPr/>
        </p:nvCxnSpPr>
        <p:spPr>
          <a:xfrm flipH="1">
            <a:off x="6935857" y="2034283"/>
            <a:ext cx="64605" cy="31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57D0766C-6DFD-4304-C496-15523052AFC3}"/>
              </a:ext>
            </a:extLst>
          </p:cNvPr>
          <p:cNvCxnSpPr>
            <a:cxnSpLocks/>
            <a:endCxn id="30" idx="3"/>
          </p:cNvCxnSpPr>
          <p:nvPr/>
        </p:nvCxnSpPr>
        <p:spPr>
          <a:xfrm flipH="1">
            <a:off x="7388087" y="1973066"/>
            <a:ext cx="2328703" cy="520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ttangolo 29">
            <a:extLst>
              <a:ext uri="{FF2B5EF4-FFF2-40B4-BE49-F238E27FC236}">
                <a16:creationId xmlns:a16="http://schemas.microsoft.com/office/drawing/2014/main" id="{13317D1D-09F7-7557-88D0-2497DEC1442D}"/>
              </a:ext>
            </a:extLst>
          </p:cNvPr>
          <p:cNvSpPr/>
          <p:nvPr/>
        </p:nvSpPr>
        <p:spPr>
          <a:xfrm>
            <a:off x="6483627" y="2352589"/>
            <a:ext cx="904460" cy="2819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a:extLst>
              <a:ext uri="{FF2B5EF4-FFF2-40B4-BE49-F238E27FC236}">
                <a16:creationId xmlns:a16="http://schemas.microsoft.com/office/drawing/2014/main" id="{493426F7-24DF-D453-4917-22DE0D9357A2}"/>
              </a:ext>
            </a:extLst>
          </p:cNvPr>
          <p:cNvSpPr txBox="1"/>
          <p:nvPr/>
        </p:nvSpPr>
        <p:spPr>
          <a:xfrm>
            <a:off x="4666643" y="2169539"/>
            <a:ext cx="1879446" cy="1569660"/>
          </a:xfrm>
          <a:prstGeom prst="rect">
            <a:avLst/>
          </a:prstGeom>
          <a:noFill/>
        </p:spPr>
        <p:txBody>
          <a:bodyPr wrap="square">
            <a:spAutoFit/>
          </a:bodyPr>
          <a:lstStyle/>
          <a:p>
            <a:r>
              <a:rPr lang="it-IT" sz="1200">
                <a:latin typeface="Poppins Light" panose="00000400000000000000" pitchFamily="50" charset="0"/>
                <a:cs typeface="Poppins Light" panose="00000400000000000000" pitchFamily="50" charset="0"/>
              </a:rPr>
              <a:t>LH, Subj 1, </a:t>
            </a:r>
          </a:p>
          <a:p>
            <a:r>
              <a:rPr lang="it-IT" sz="1200" b="1">
                <a:latin typeface="Poppins Light" panose="00000400000000000000" pitchFamily="50" charset="0"/>
                <a:cs typeface="Poppins Light" panose="00000400000000000000" pitchFamily="50" charset="0"/>
              </a:rPr>
              <a:t>Pearson Correlations </a:t>
            </a:r>
          </a:p>
          <a:p>
            <a:r>
              <a:rPr lang="it-IT" sz="1200">
                <a:latin typeface="Poppins Light" panose="00000400000000000000" pitchFamily="50" charset="0"/>
                <a:cs typeface="Poppins Light" panose="00000400000000000000" pitchFamily="50" charset="0"/>
              </a:rPr>
              <a:t>1 x n_vertices </a:t>
            </a:r>
          </a:p>
          <a:p>
            <a:endParaRPr lang="it-IT" sz="1200" b="1">
              <a:latin typeface="Poppins Light" panose="00000400000000000000" pitchFamily="50" charset="0"/>
              <a:cs typeface="Poppins Light" panose="00000400000000000000" pitchFamily="50" charset="0"/>
            </a:endParaRPr>
          </a:p>
          <a:p>
            <a:r>
              <a:rPr lang="it-IT" sz="1200" b="1">
                <a:latin typeface="Poppins Light" panose="00000400000000000000" pitchFamily="50" charset="0"/>
                <a:cs typeface="Poppins Light" panose="00000400000000000000" pitchFamily="50" charset="0"/>
              </a:rPr>
              <a:t>Squared Correlations</a:t>
            </a:r>
          </a:p>
          <a:p>
            <a:endParaRPr lang="it-IT" sz="1200" b="1">
              <a:latin typeface="Poppins Light" panose="00000400000000000000" pitchFamily="50" charset="0"/>
              <a:cs typeface="Poppins Light" panose="00000400000000000000" pitchFamily="50" charset="0"/>
            </a:endParaRPr>
          </a:p>
          <a:p>
            <a:r>
              <a:rPr lang="it-IT" sz="1200" b="1">
                <a:latin typeface="Poppins Light" panose="00000400000000000000" pitchFamily="50" charset="0"/>
                <a:cs typeface="Poppins Light" panose="00000400000000000000" pitchFamily="50" charset="0"/>
              </a:rPr>
              <a:t>Noise Ceiling (NC)</a:t>
            </a:r>
            <a:endParaRPr lang="it-IT" sz="1200" b="1"/>
          </a:p>
          <a:p>
            <a:endParaRPr lang="it-IT" sz="1200">
              <a:latin typeface="Poppins Light" panose="00000400000000000000" pitchFamily="50" charset="0"/>
              <a:cs typeface="Poppins Light" panose="00000400000000000000" pitchFamily="50" charset="0"/>
            </a:endParaRPr>
          </a:p>
        </p:txBody>
      </p:sp>
      <p:cxnSp>
        <p:nvCxnSpPr>
          <p:cNvPr id="48" name="Connettore diritto 47">
            <a:extLst>
              <a:ext uri="{FF2B5EF4-FFF2-40B4-BE49-F238E27FC236}">
                <a16:creationId xmlns:a16="http://schemas.microsoft.com/office/drawing/2014/main" id="{C6CE2626-753A-54EF-B69E-675F8AD2072C}"/>
              </a:ext>
            </a:extLst>
          </p:cNvPr>
          <p:cNvCxnSpPr/>
          <p:nvPr/>
        </p:nvCxnSpPr>
        <p:spPr>
          <a:xfrm>
            <a:off x="6424330" y="3220278"/>
            <a:ext cx="5072344" cy="0"/>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Immagine 49">
            <a:extLst>
              <a:ext uri="{FF2B5EF4-FFF2-40B4-BE49-F238E27FC236}">
                <a16:creationId xmlns:a16="http://schemas.microsoft.com/office/drawing/2014/main" id="{0C89A6A3-023C-7928-95D7-793BB878A05E}"/>
              </a:ext>
            </a:extLst>
          </p:cNvPr>
          <p:cNvPicPr>
            <a:picLocks noChangeAspect="1"/>
          </p:cNvPicPr>
          <p:nvPr/>
        </p:nvPicPr>
        <p:blipFill>
          <a:blip r:embed="rId6"/>
          <a:stretch>
            <a:fillRect/>
          </a:stretch>
        </p:blipFill>
        <p:spPr>
          <a:xfrm>
            <a:off x="6424330" y="2915361"/>
            <a:ext cx="5072345" cy="235142"/>
          </a:xfrm>
          <a:prstGeom prst="rect">
            <a:avLst/>
          </a:prstGeom>
        </p:spPr>
      </p:pic>
      <p:sp>
        <p:nvSpPr>
          <p:cNvPr id="51" name="Rettangolo 50">
            <a:extLst>
              <a:ext uri="{FF2B5EF4-FFF2-40B4-BE49-F238E27FC236}">
                <a16:creationId xmlns:a16="http://schemas.microsoft.com/office/drawing/2014/main" id="{AD17E1A1-A4D3-8261-8DED-8B234808CBEA}"/>
              </a:ext>
            </a:extLst>
          </p:cNvPr>
          <p:cNvSpPr/>
          <p:nvPr/>
        </p:nvSpPr>
        <p:spPr>
          <a:xfrm>
            <a:off x="6447173" y="2842451"/>
            <a:ext cx="904460" cy="2819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Rettangolo 52">
            <a:extLst>
              <a:ext uri="{FF2B5EF4-FFF2-40B4-BE49-F238E27FC236}">
                <a16:creationId xmlns:a16="http://schemas.microsoft.com/office/drawing/2014/main" id="{6DEE6F1D-1C07-E866-4E68-95108AFB5907}"/>
              </a:ext>
            </a:extLst>
          </p:cNvPr>
          <p:cNvSpPr/>
          <p:nvPr/>
        </p:nvSpPr>
        <p:spPr>
          <a:xfrm>
            <a:off x="6414043" y="3307001"/>
            <a:ext cx="904460" cy="2819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6" name="Connettore diritto 55">
            <a:extLst>
              <a:ext uri="{FF2B5EF4-FFF2-40B4-BE49-F238E27FC236}">
                <a16:creationId xmlns:a16="http://schemas.microsoft.com/office/drawing/2014/main" id="{A6C814F5-CF3B-AE4F-E942-677F6FCDD557}"/>
              </a:ext>
            </a:extLst>
          </p:cNvPr>
          <p:cNvCxnSpPr/>
          <p:nvPr/>
        </p:nvCxnSpPr>
        <p:spPr>
          <a:xfrm>
            <a:off x="8686800" y="3666312"/>
            <a:ext cx="2224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1CB1A3BA-B365-3F69-83D4-825CB99AF265}"/>
              </a:ext>
            </a:extLst>
          </p:cNvPr>
          <p:cNvCxnSpPr/>
          <p:nvPr/>
        </p:nvCxnSpPr>
        <p:spPr>
          <a:xfrm>
            <a:off x="8686800" y="3745825"/>
            <a:ext cx="222457" cy="0"/>
          </a:xfrm>
          <a:prstGeom prst="line">
            <a:avLst/>
          </a:prstGeom>
        </p:spPr>
        <p:style>
          <a:lnRef idx="1">
            <a:schemeClr val="accent1"/>
          </a:lnRef>
          <a:fillRef idx="0">
            <a:schemeClr val="accent1"/>
          </a:fillRef>
          <a:effectRef idx="0">
            <a:schemeClr val="accent1"/>
          </a:effectRef>
          <a:fontRef idx="minor">
            <a:schemeClr val="tx1"/>
          </a:fontRef>
        </p:style>
      </p:cxnSp>
      <p:pic>
        <p:nvPicPr>
          <p:cNvPr id="59" name="Immagine 58">
            <a:extLst>
              <a:ext uri="{FF2B5EF4-FFF2-40B4-BE49-F238E27FC236}">
                <a16:creationId xmlns:a16="http://schemas.microsoft.com/office/drawing/2014/main" id="{64F567CA-CA76-785C-1231-4B0FC0D152B8}"/>
              </a:ext>
            </a:extLst>
          </p:cNvPr>
          <p:cNvPicPr>
            <a:picLocks noChangeAspect="1"/>
          </p:cNvPicPr>
          <p:nvPr/>
        </p:nvPicPr>
        <p:blipFill>
          <a:blip r:embed="rId7"/>
          <a:stretch>
            <a:fillRect/>
          </a:stretch>
        </p:blipFill>
        <p:spPr>
          <a:xfrm>
            <a:off x="6249919" y="3829075"/>
            <a:ext cx="5405369" cy="221355"/>
          </a:xfrm>
          <a:prstGeom prst="rect">
            <a:avLst/>
          </a:prstGeom>
        </p:spPr>
      </p:pic>
      <p:sp>
        <p:nvSpPr>
          <p:cNvPr id="60" name="Rettangolo 59">
            <a:extLst>
              <a:ext uri="{FF2B5EF4-FFF2-40B4-BE49-F238E27FC236}">
                <a16:creationId xmlns:a16="http://schemas.microsoft.com/office/drawing/2014/main" id="{D5CC1FAE-853B-64BF-0089-46B3A36C3EED}"/>
              </a:ext>
            </a:extLst>
          </p:cNvPr>
          <p:cNvSpPr/>
          <p:nvPr/>
        </p:nvSpPr>
        <p:spPr>
          <a:xfrm>
            <a:off x="6259848" y="3791162"/>
            <a:ext cx="904460" cy="2819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2" name="Immagine 61">
            <a:extLst>
              <a:ext uri="{FF2B5EF4-FFF2-40B4-BE49-F238E27FC236}">
                <a16:creationId xmlns:a16="http://schemas.microsoft.com/office/drawing/2014/main" id="{4C00B1DF-1E5A-A905-64DD-0C351E8FA3A7}"/>
              </a:ext>
            </a:extLst>
          </p:cNvPr>
          <p:cNvPicPr>
            <a:picLocks noChangeAspect="1"/>
          </p:cNvPicPr>
          <p:nvPr/>
        </p:nvPicPr>
        <p:blipFill>
          <a:blip r:embed="rId8"/>
          <a:stretch>
            <a:fillRect/>
          </a:stretch>
        </p:blipFill>
        <p:spPr>
          <a:xfrm>
            <a:off x="4119137" y="3566155"/>
            <a:ext cx="1095461" cy="486872"/>
          </a:xfrm>
          <a:prstGeom prst="rect">
            <a:avLst/>
          </a:prstGeom>
        </p:spPr>
      </p:pic>
      <p:pic>
        <p:nvPicPr>
          <p:cNvPr id="64" name="Immagine 63">
            <a:extLst>
              <a:ext uri="{FF2B5EF4-FFF2-40B4-BE49-F238E27FC236}">
                <a16:creationId xmlns:a16="http://schemas.microsoft.com/office/drawing/2014/main" id="{922B699F-AA22-FDE5-3D8B-8411BBADFCA2}"/>
              </a:ext>
            </a:extLst>
          </p:cNvPr>
          <p:cNvPicPr>
            <a:picLocks noChangeAspect="1"/>
          </p:cNvPicPr>
          <p:nvPr/>
        </p:nvPicPr>
        <p:blipFill>
          <a:blip r:embed="rId9"/>
          <a:stretch>
            <a:fillRect/>
          </a:stretch>
        </p:blipFill>
        <p:spPr>
          <a:xfrm>
            <a:off x="4896108" y="5417991"/>
            <a:ext cx="4208706" cy="613189"/>
          </a:xfrm>
          <a:prstGeom prst="rect">
            <a:avLst/>
          </a:prstGeom>
        </p:spPr>
      </p:pic>
      <p:cxnSp>
        <p:nvCxnSpPr>
          <p:cNvPr id="65" name="Connettore 2 64">
            <a:extLst>
              <a:ext uri="{FF2B5EF4-FFF2-40B4-BE49-F238E27FC236}">
                <a16:creationId xmlns:a16="http://schemas.microsoft.com/office/drawing/2014/main" id="{81897FFD-120A-543A-509D-55839715EBF0}"/>
              </a:ext>
            </a:extLst>
          </p:cNvPr>
          <p:cNvCxnSpPr>
            <a:cxnSpLocks/>
            <a:endCxn id="51" idx="0"/>
          </p:cNvCxnSpPr>
          <p:nvPr/>
        </p:nvCxnSpPr>
        <p:spPr>
          <a:xfrm>
            <a:off x="6894285" y="2641614"/>
            <a:ext cx="5118" cy="200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F12AEEA6-E57F-06FD-7A6C-3ABBD5003D18}"/>
              </a:ext>
            </a:extLst>
          </p:cNvPr>
          <p:cNvPicPr>
            <a:picLocks noChangeAspect="1"/>
          </p:cNvPicPr>
          <p:nvPr/>
        </p:nvPicPr>
        <p:blipFill rotWithShape="1">
          <a:blip r:embed="rId10"/>
          <a:srcRect l="11370" r="9957" b="62119"/>
          <a:stretch/>
        </p:blipFill>
        <p:spPr>
          <a:xfrm>
            <a:off x="2182069" y="2030298"/>
            <a:ext cx="2515296" cy="855906"/>
          </a:xfrm>
          <a:prstGeom prst="rect">
            <a:avLst/>
          </a:prstGeom>
        </p:spPr>
      </p:pic>
    </p:spTree>
    <p:extLst>
      <p:ext uri="{BB962C8B-B14F-4D97-AF65-F5344CB8AC3E}">
        <p14:creationId xmlns:p14="http://schemas.microsoft.com/office/powerpoint/2010/main" val="1849934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830518" y="2670175"/>
            <a:ext cx="9346440"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Challenge Evaluation Metric </a:t>
            </a:r>
          </a:p>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come Loss Function</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83527" y="3244082"/>
            <a:ext cx="680314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5" name="Connettore diritto 4">
            <a:extLst>
              <a:ext uri="{FF2B5EF4-FFF2-40B4-BE49-F238E27FC236}">
                <a16:creationId xmlns:a16="http://schemas.microsoft.com/office/drawing/2014/main" id="{2F59A09F-C788-EEC8-1611-73A8D7D8C914}"/>
              </a:ext>
            </a:extLst>
          </p:cNvPr>
          <p:cNvCxnSpPr>
            <a:cxnSpLocks/>
          </p:cNvCxnSpPr>
          <p:nvPr/>
        </p:nvCxnSpPr>
        <p:spPr>
          <a:xfrm>
            <a:off x="883527" y="3810199"/>
            <a:ext cx="4717173"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7129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10916791" cy="572786"/>
          </a:xfrm>
          <a:prstGeom prst="rect">
            <a:avLst/>
          </a:prstGeom>
          <a:noFill/>
        </p:spPr>
        <p:txBody>
          <a:bodyPr wrap="square" rtlCol="0">
            <a:spAutoFit/>
          </a:bodyPr>
          <a:lstStyle/>
          <a:p>
            <a:pPr algn="l">
              <a:lnSpc>
                <a:spcPts val="4200"/>
              </a:lnSpc>
              <a:spcBef>
                <a:spcPts val="600"/>
              </a:spcBef>
              <a:defRPr/>
            </a:pPr>
            <a:r>
              <a:rPr lang="en-US"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Median/Mean Squared Pearson Correlation as Loss Function</a:t>
            </a:r>
            <a:endParaRPr lang="it-IT" sz="28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a:endCxn id="18" idx="0"/>
          </p:cNvCxnSpPr>
          <p:nvPr/>
        </p:nvCxnSpPr>
        <p:spPr>
          <a:xfrm>
            <a:off x="796232" y="1001956"/>
            <a:ext cx="10322958" cy="9703"/>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7" name="CasellaDiTesto 5">
                <a:extLst>
                  <a:ext uri="{FF2B5EF4-FFF2-40B4-BE49-F238E27FC236}">
                    <a16:creationId xmlns:a16="http://schemas.microsoft.com/office/drawing/2014/main" id="{32701F1B-B9A7-FC18-BCA0-8FCDE489E2D1}"/>
                  </a:ext>
                </a:extLst>
              </p:cNvPr>
              <p:cNvSpPr txBox="1"/>
              <p:nvPr/>
            </p:nvSpPr>
            <p:spPr>
              <a:xfrm>
                <a:off x="716408" y="1346753"/>
                <a:ext cx="3774312" cy="2062103"/>
              </a:xfrm>
              <a:prstGeom prst="rect">
                <a:avLst/>
              </a:prstGeom>
              <a:noFill/>
            </p:spPr>
            <p:txBody>
              <a:bodyPr wrap="square" rtlCol="0">
                <a:spAutoFit/>
              </a:bodyPr>
              <a:lstStyle/>
              <a:p>
                <a:pPr>
                  <a:spcAft>
                    <a:spcPts val="600"/>
                  </a:spcAft>
                </a:pPr>
                <a:r>
                  <a:rPr lang="en-US" sz="1200" b="1">
                    <a:latin typeface="Poppins Light" panose="00000400000000000000" pitchFamily="50" charset="0"/>
                    <a:cs typeface="Poppins Light" panose="00000400000000000000" pitchFamily="50" charset="0"/>
                  </a:rPr>
                  <a:t>Challenge Evaluation Metric</a:t>
                </a:r>
                <a:r>
                  <a:rPr lang="en-US" sz="1200">
                    <a:latin typeface="Poppins Light" panose="00000400000000000000" pitchFamily="50" charset="0"/>
                    <a:cs typeface="Poppins Light" panose="00000400000000000000" pitchFamily="50" charset="0"/>
                  </a:rPr>
                  <a:t>: Median </a:t>
                </a:r>
                <a:r>
                  <a:rPr lang="en-US" sz="1200" u="sng">
                    <a:latin typeface="Poppins Light" panose="00000400000000000000" pitchFamily="50" charset="0"/>
                    <a:cs typeface="Poppins Light" panose="00000400000000000000" pitchFamily="50" charset="0"/>
                  </a:rPr>
                  <a:t>Noise-Normalized Squared </a:t>
                </a:r>
                <a:r>
                  <a:rPr lang="en-US" sz="1200">
                    <a:latin typeface="Poppins Light" panose="00000400000000000000" pitchFamily="50" charset="0"/>
                    <a:cs typeface="Poppins Light" panose="00000400000000000000" pitchFamily="50" charset="0"/>
                  </a:rPr>
                  <a:t>Correlation</a:t>
                </a:r>
              </a:p>
              <a:p>
                <a:pPr marL="171450" indent="-17145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a:p>
                <a:pPr>
                  <a:spcAft>
                    <a:spcPts val="600"/>
                  </a:spcAft>
                </a:pPr>
                <a:r>
                  <a:rPr lang="en-US" sz="1200" u="sng">
                    <a:latin typeface="Poppins Light" panose="00000400000000000000" pitchFamily="50" charset="0"/>
                    <a:cs typeface="Poppins Light" panose="00000400000000000000" pitchFamily="50" charset="0"/>
                  </a:rPr>
                  <a:t>Non utilizzeri la forma noise-normalized </a:t>
                </a:r>
                <a:r>
                  <a:rPr lang="en-US" sz="1200">
                    <a:latin typeface="Poppins Light" panose="00000400000000000000" pitchFamily="50" charset="0"/>
                    <a:cs typeface="Poppins Light" panose="00000400000000000000" pitchFamily="50" charset="0"/>
                  </a:rPr>
                  <a:t>come Loss perchè:</a:t>
                </a:r>
              </a:p>
              <a:p>
                <a:pPr marL="228600" indent="-228600">
                  <a:spcAft>
                    <a:spcPts val="600"/>
                  </a:spcAft>
                  <a:buAutoNum type="arabicPeriod"/>
                </a:pPr>
                <a:r>
                  <a:rPr lang="en-US" sz="1200">
                    <a:latin typeface="Poppins Light" panose="00000400000000000000" pitchFamily="50" charset="0"/>
                    <a:cs typeface="Poppins Light" panose="00000400000000000000" pitchFamily="50" charset="0"/>
                  </a:rPr>
                  <a:t>NC dipende dal batch di immagini (dipende da1 trials di ogni immagine)</a:t>
                </a:r>
              </a:p>
              <a:p>
                <a:pPr marL="228600" indent="-228600">
                  <a:spcAft>
                    <a:spcPts val="600"/>
                  </a:spcAft>
                  <a:buAutoNum type="arabicPeriod"/>
                </a:pPr>
                <a:r>
                  <a:rPr lang="en-US" sz="1200">
                    <a:latin typeface="Poppins Light" panose="00000400000000000000" pitchFamily="50" charset="0"/>
                    <a:cs typeface="Poppins Light" panose="00000400000000000000" pitchFamily="50" charset="0"/>
                  </a:rPr>
                  <a:t>Massimizzare </a:t>
                </a:r>
                <a14:m>
                  <m:oMath xmlns:m="http://schemas.openxmlformats.org/officeDocument/2006/math">
                    <m:sSubSup>
                      <m:sSubSupPr>
                        <m:ctrlPr>
                          <a:rPr lang="en-US" sz="1200" b="0" i="1" smtClean="0">
                            <a:latin typeface="Cambria Math" panose="02040503050406030204" pitchFamily="18" charset="0"/>
                            <a:cs typeface="Poppins Light" panose="00000400000000000000" pitchFamily="50" charset="0"/>
                          </a:rPr>
                        </m:ctrlPr>
                      </m:sSubSupPr>
                      <m:e>
                        <m:r>
                          <a:rPr lang="en-US" sz="1200" b="0" i="1" smtClean="0">
                            <a:latin typeface="Cambria Math" panose="02040503050406030204" pitchFamily="18" charset="0"/>
                            <a:cs typeface="Poppins Light" panose="00000400000000000000" pitchFamily="50" charset="0"/>
                          </a:rPr>
                          <m:t>𝑅</m:t>
                        </m:r>
                      </m:e>
                      <m:sub>
                        <m:r>
                          <a:rPr lang="en-US" sz="1200" b="0" i="1" smtClean="0">
                            <a:latin typeface="Cambria Math" panose="02040503050406030204" pitchFamily="18" charset="0"/>
                            <a:cs typeface="Poppins Light" panose="00000400000000000000" pitchFamily="50" charset="0"/>
                          </a:rPr>
                          <m:t>𝑣</m:t>
                        </m:r>
                      </m:sub>
                      <m:sup>
                        <m:r>
                          <a:rPr lang="en-US" sz="1200" b="0" i="1" smtClean="0">
                            <a:latin typeface="Cambria Math" panose="02040503050406030204" pitchFamily="18" charset="0"/>
                            <a:cs typeface="Poppins Light" panose="00000400000000000000" pitchFamily="50" charset="0"/>
                          </a:rPr>
                          <m:t>2</m:t>
                        </m:r>
                      </m:sup>
                    </m:sSubSup>
                  </m:oMath>
                </a14:m>
                <a:r>
                  <a:rPr lang="en-US" sz="1200">
                    <a:latin typeface="Poppins Light" panose="00000400000000000000" pitchFamily="50" charset="0"/>
                    <a:cs typeface="Poppins Light" panose="00000400000000000000" pitchFamily="50" charset="0"/>
                  </a:rPr>
                  <a:t> porta comunque a massimizzare </a:t>
                </a:r>
                <a14:m>
                  <m:oMath xmlns:m="http://schemas.openxmlformats.org/officeDocument/2006/math">
                    <m:sSubSup>
                      <m:sSubSupPr>
                        <m:ctrlPr>
                          <a:rPr lang="en-US" sz="1200" i="1">
                            <a:latin typeface="Cambria Math" panose="02040503050406030204" pitchFamily="18" charset="0"/>
                            <a:cs typeface="Poppins Light" panose="00000400000000000000" pitchFamily="50" charset="0"/>
                          </a:rPr>
                        </m:ctrlPr>
                      </m:sSubSupPr>
                      <m:e>
                        <m:r>
                          <a:rPr lang="en-US" sz="1200" i="1">
                            <a:latin typeface="Cambria Math" panose="02040503050406030204" pitchFamily="18" charset="0"/>
                            <a:cs typeface="Poppins Light" panose="00000400000000000000" pitchFamily="50" charset="0"/>
                          </a:rPr>
                          <m:t>𝑅</m:t>
                        </m:r>
                      </m:e>
                      <m:sub>
                        <m:r>
                          <a:rPr lang="en-US" sz="1200" i="1">
                            <a:latin typeface="Cambria Math" panose="02040503050406030204" pitchFamily="18" charset="0"/>
                            <a:cs typeface="Poppins Light" panose="00000400000000000000" pitchFamily="50" charset="0"/>
                          </a:rPr>
                          <m:t>𝑣</m:t>
                        </m:r>
                      </m:sub>
                      <m:sup>
                        <m:r>
                          <a:rPr lang="en-US" sz="1200" i="1">
                            <a:latin typeface="Cambria Math" panose="02040503050406030204" pitchFamily="18" charset="0"/>
                            <a:cs typeface="Poppins Light" panose="00000400000000000000" pitchFamily="50" charset="0"/>
                          </a:rPr>
                          <m:t>2</m:t>
                        </m:r>
                      </m:sup>
                    </m:sSubSup>
                    <m:r>
                      <a:rPr lang="en-US" sz="1200" b="0" i="1" smtClean="0">
                        <a:latin typeface="Cambria Math" panose="02040503050406030204" pitchFamily="18" charset="0"/>
                        <a:cs typeface="Poppins Light" panose="00000400000000000000" pitchFamily="50" charset="0"/>
                      </a:rPr>
                      <m:t>/</m:t>
                    </m:r>
                    <m:r>
                      <a:rPr lang="en-US" sz="1200" b="0" i="1" smtClean="0">
                        <a:latin typeface="Cambria Math" panose="02040503050406030204" pitchFamily="18" charset="0"/>
                        <a:cs typeface="Poppins Light" panose="00000400000000000000" pitchFamily="50" charset="0"/>
                      </a:rPr>
                      <m:t>𝑁</m:t>
                    </m:r>
                    <m:sSub>
                      <m:sSubPr>
                        <m:ctrlPr>
                          <a:rPr lang="en-US" sz="1200" b="0" i="1" smtClean="0">
                            <a:latin typeface="Cambria Math" panose="02040503050406030204" pitchFamily="18" charset="0"/>
                            <a:cs typeface="Poppins Light" panose="00000400000000000000" pitchFamily="50" charset="0"/>
                          </a:rPr>
                        </m:ctrlPr>
                      </m:sSubPr>
                      <m:e>
                        <m:r>
                          <a:rPr lang="en-US" sz="1200" b="0" i="1" smtClean="0">
                            <a:latin typeface="Cambria Math" panose="02040503050406030204" pitchFamily="18" charset="0"/>
                            <a:cs typeface="Poppins Light" panose="00000400000000000000" pitchFamily="50" charset="0"/>
                          </a:rPr>
                          <m:t>𝐶</m:t>
                        </m:r>
                      </m:e>
                      <m:sub>
                        <m:r>
                          <a:rPr lang="en-US" sz="1200" b="0" i="1" smtClean="0">
                            <a:latin typeface="Cambria Math" panose="02040503050406030204" pitchFamily="18" charset="0"/>
                            <a:cs typeface="Poppins Light" panose="00000400000000000000" pitchFamily="50" charset="0"/>
                          </a:rPr>
                          <m:t>𝑣</m:t>
                        </m:r>
                      </m:sub>
                    </m:sSub>
                  </m:oMath>
                </a14:m>
                <a:endParaRPr lang="en-US" sz="1200">
                  <a:latin typeface="Poppins Light" panose="00000400000000000000" pitchFamily="50" charset="0"/>
                  <a:cs typeface="Poppins Light" panose="00000400000000000000" pitchFamily="50" charset="0"/>
                </a:endParaRPr>
              </a:p>
            </p:txBody>
          </p:sp>
        </mc:Choice>
        <mc:Fallback>
          <p:sp>
            <p:nvSpPr>
              <p:cNvPr id="7" name="CasellaDiTesto 5">
                <a:extLst>
                  <a:ext uri="{FF2B5EF4-FFF2-40B4-BE49-F238E27FC236}">
                    <a16:creationId xmlns:a16="http://schemas.microsoft.com/office/drawing/2014/main" id="{32701F1B-B9A7-FC18-BCA0-8FCDE489E2D1}"/>
                  </a:ext>
                </a:extLst>
              </p:cNvPr>
              <p:cNvSpPr txBox="1">
                <a:spLocks noRot="1" noChangeAspect="1" noMove="1" noResize="1" noEditPoints="1" noAdjustHandles="1" noChangeArrowheads="1" noChangeShapeType="1" noTextEdit="1"/>
              </p:cNvSpPr>
              <p:nvPr/>
            </p:nvSpPr>
            <p:spPr>
              <a:xfrm>
                <a:off x="716408" y="1346753"/>
                <a:ext cx="3774312" cy="2062103"/>
              </a:xfrm>
              <a:prstGeom prst="rect">
                <a:avLst/>
              </a:prstGeom>
              <a:blipFill>
                <a:blip r:embed="rId2"/>
                <a:stretch>
                  <a:fillRect l="-808" t="-296" r="-808" b="-1479"/>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D8723A8A-72EA-D951-0F7E-DBD232026941}"/>
              </a:ext>
            </a:extLst>
          </p:cNvPr>
          <p:cNvPicPr>
            <a:picLocks noChangeAspect="1"/>
          </p:cNvPicPr>
          <p:nvPr/>
        </p:nvPicPr>
        <p:blipFill>
          <a:blip r:embed="rId3"/>
          <a:stretch>
            <a:fillRect/>
          </a:stretch>
        </p:blipFill>
        <p:spPr>
          <a:xfrm>
            <a:off x="4093468" y="1387156"/>
            <a:ext cx="3404612" cy="496036"/>
          </a:xfrm>
          <a:prstGeom prst="rect">
            <a:avLst/>
          </a:prstGeom>
        </p:spPr>
      </p:pic>
      <p:pic>
        <p:nvPicPr>
          <p:cNvPr id="5" name="Immagine 4">
            <a:extLst>
              <a:ext uri="{FF2B5EF4-FFF2-40B4-BE49-F238E27FC236}">
                <a16:creationId xmlns:a16="http://schemas.microsoft.com/office/drawing/2014/main" id="{6A95B3E2-E164-AE75-14AC-2DD758071B0E}"/>
              </a:ext>
            </a:extLst>
          </p:cNvPr>
          <p:cNvPicPr>
            <a:picLocks noChangeAspect="1"/>
          </p:cNvPicPr>
          <p:nvPr/>
        </p:nvPicPr>
        <p:blipFill>
          <a:blip r:embed="rId4"/>
          <a:stretch>
            <a:fillRect/>
          </a:stretch>
        </p:blipFill>
        <p:spPr>
          <a:xfrm>
            <a:off x="7955293" y="1272290"/>
            <a:ext cx="2671042" cy="849704"/>
          </a:xfrm>
          <a:prstGeom prst="rect">
            <a:avLst/>
          </a:prstGeom>
        </p:spPr>
      </p:pic>
      <p:cxnSp>
        <p:nvCxnSpPr>
          <p:cNvPr id="9" name="Connettore curvo 8">
            <a:extLst>
              <a:ext uri="{FF2B5EF4-FFF2-40B4-BE49-F238E27FC236}">
                <a16:creationId xmlns:a16="http://schemas.microsoft.com/office/drawing/2014/main" id="{DE4C8FDA-C848-FF3B-5D44-55E0CE65A9F8}"/>
              </a:ext>
            </a:extLst>
          </p:cNvPr>
          <p:cNvCxnSpPr>
            <a:cxnSpLocks/>
            <a:stCxn id="3" idx="0"/>
            <a:endCxn id="18" idx="1"/>
          </p:cNvCxnSpPr>
          <p:nvPr/>
        </p:nvCxnSpPr>
        <p:spPr>
          <a:xfrm rot="5400000" flipH="1" flipV="1">
            <a:off x="6811136" y="127102"/>
            <a:ext cx="244692" cy="22754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2608003C-BC9B-F6A2-C28C-A422C89D93C6}"/>
              </a:ext>
            </a:extLst>
          </p:cNvPr>
          <p:cNvSpPr txBox="1"/>
          <p:nvPr/>
        </p:nvSpPr>
        <p:spPr>
          <a:xfrm>
            <a:off x="8071190" y="1011659"/>
            <a:ext cx="6096000" cy="261610"/>
          </a:xfrm>
          <a:prstGeom prst="rect">
            <a:avLst/>
          </a:prstGeom>
          <a:noFill/>
        </p:spPr>
        <p:txBody>
          <a:bodyPr wrap="square">
            <a:spAutoFit/>
          </a:bodyPr>
          <a:lstStyle/>
          <a:p>
            <a:r>
              <a:rPr lang="en-US" sz="1100" u="sng">
                <a:latin typeface="Poppins Light" panose="00000400000000000000" pitchFamily="50" charset="0"/>
                <a:cs typeface="Poppins Light" panose="00000400000000000000" pitchFamily="50" charset="0"/>
              </a:rPr>
              <a:t>Voxel-wise Pearson Correlation</a:t>
            </a:r>
            <a:endParaRPr lang="it-IT" sz="1100" u="sng"/>
          </a:p>
        </p:txBody>
      </p:sp>
      <p:sp>
        <p:nvSpPr>
          <p:cNvPr id="20" name="CasellaDiTesto 5">
            <a:extLst>
              <a:ext uri="{FF2B5EF4-FFF2-40B4-BE49-F238E27FC236}">
                <a16:creationId xmlns:a16="http://schemas.microsoft.com/office/drawing/2014/main" id="{EE3A7B6F-2F06-0CAE-C780-FAE34BFB9128}"/>
              </a:ext>
            </a:extLst>
          </p:cNvPr>
          <p:cNvSpPr txBox="1"/>
          <p:nvPr/>
        </p:nvSpPr>
        <p:spPr>
          <a:xfrm>
            <a:off x="624968" y="3525054"/>
            <a:ext cx="3550792" cy="2769989"/>
          </a:xfrm>
          <a:prstGeom prst="rect">
            <a:avLst/>
          </a:prstGeom>
          <a:noFill/>
        </p:spPr>
        <p:txBody>
          <a:bodyPr wrap="square" rtlCol="0">
            <a:spAutoFit/>
          </a:bodyPr>
          <a:lstStyle/>
          <a:p>
            <a:pPr>
              <a:spcAft>
                <a:spcPts val="600"/>
              </a:spcAft>
            </a:pPr>
            <a:r>
              <a:rPr lang="en-US" sz="1200" b="1">
                <a:latin typeface="Poppins Light" panose="00000400000000000000" pitchFamily="50" charset="0"/>
                <a:cs typeface="Poppins Light" panose="00000400000000000000" pitchFamily="50" charset="0"/>
              </a:rPr>
              <a:t>Metrica Proposta come Loss Function</a:t>
            </a:r>
            <a:r>
              <a:rPr lang="en-US" sz="1200">
                <a:latin typeface="Poppins Light" panose="00000400000000000000" pitchFamily="50" charset="0"/>
                <a:cs typeface="Poppins Light" panose="00000400000000000000" pitchFamily="50" charset="0"/>
              </a:rPr>
              <a:t>: </a:t>
            </a:r>
            <a:r>
              <a:rPr lang="en-US" sz="1200" b="1" u="sng">
                <a:solidFill>
                  <a:srgbClr val="FF0000"/>
                </a:solidFill>
                <a:latin typeface="Poppins Light" panose="00000400000000000000" pitchFamily="50" charset="0"/>
                <a:cs typeface="Poppins Light" panose="00000400000000000000" pitchFamily="50" charset="0"/>
              </a:rPr>
              <a:t>Median/Average</a:t>
            </a:r>
            <a:r>
              <a:rPr lang="en-US" sz="1200" u="sng">
                <a:solidFill>
                  <a:srgbClr val="FF0000"/>
                </a:solidFill>
                <a:latin typeface="Poppins Light" panose="00000400000000000000" pitchFamily="50" charset="0"/>
                <a:cs typeface="Poppins Light" panose="00000400000000000000" pitchFamily="50" charset="0"/>
              </a:rPr>
              <a:t> Squared Correlation</a:t>
            </a:r>
          </a:p>
          <a:p>
            <a:pPr marL="171450"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pearson correlation is piecewise continuous and infinitely </a:t>
            </a:r>
            <a:r>
              <a:rPr lang="en-US" sz="1200" b="1" u="sng">
                <a:latin typeface="Poppins Light" panose="00000400000000000000" pitchFamily="50" charset="0"/>
                <a:cs typeface="Poppins Light" panose="00000400000000000000" pitchFamily="50" charset="0"/>
              </a:rPr>
              <a:t>differentiable</a:t>
            </a:r>
          </a:p>
          <a:p>
            <a:pPr marL="171450"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Implementabile in pytorch </a:t>
            </a:r>
          </a:p>
          <a:p>
            <a:pPr marL="171450"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Mean &gt; Median -&gt; median gradient is generally very sparse in pytorch</a:t>
            </a:r>
          </a:p>
          <a:p>
            <a:pPr marL="171450" indent="-17145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a:p>
            <a:pPr marL="171450" indent="-17145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a:p>
            <a:pPr>
              <a:spcAft>
                <a:spcPts val="600"/>
              </a:spcAft>
            </a:pPr>
            <a:r>
              <a:rPr lang="en-US" sz="1200" b="1">
                <a:latin typeface="Poppins Light" panose="00000400000000000000" pitchFamily="50" charset="0"/>
                <a:cs typeface="Poppins Light" panose="00000400000000000000" pitchFamily="50" charset="0"/>
              </a:rPr>
              <a:t>Alternativa</a:t>
            </a:r>
            <a:r>
              <a:rPr lang="en-US" sz="1200">
                <a:latin typeface="Poppins Light" panose="00000400000000000000" pitchFamily="50" charset="0"/>
                <a:cs typeface="Poppins Light" panose="00000400000000000000" pitchFamily="50" charset="0"/>
              </a:rPr>
              <a:t>: flatten all the predictions and labels and compute the Pearson correlation in one step</a:t>
            </a:r>
          </a:p>
        </p:txBody>
      </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55E5608E-F34A-CE07-02E7-EE004EE5FD2E}"/>
                  </a:ext>
                </a:extLst>
              </p:cNvPr>
              <p:cNvSpPr txBox="1"/>
              <p:nvPr/>
            </p:nvSpPr>
            <p:spPr>
              <a:xfrm>
                <a:off x="4093468" y="3774440"/>
                <a:ext cx="3008772" cy="28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=1 −</m:t>
                      </m:r>
                      <m:r>
                        <a:rPr lang="en-US" b="0" i="1" smtClean="0">
                          <a:latin typeface="Cambria Math" panose="02040503050406030204" pitchFamily="18" charset="0"/>
                        </a:rPr>
                        <m:t>𝑀𝑒𝑑𝑖𝑎𝑛</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cs typeface="Poppins Light" panose="00000400000000000000" pitchFamily="50" charset="0"/>
                                </a:rPr>
                              </m:ctrlPr>
                            </m:sSubSupPr>
                            <m:e>
                              <m:r>
                                <a:rPr lang="en-US" i="1">
                                  <a:latin typeface="Cambria Math" panose="02040503050406030204" pitchFamily="18" charset="0"/>
                                  <a:cs typeface="Poppins Light" panose="00000400000000000000" pitchFamily="50" charset="0"/>
                                </a:rPr>
                                <m:t>𝑅</m:t>
                              </m:r>
                            </m:e>
                            <m:sub>
                              <m:r>
                                <a:rPr lang="en-US" i="1">
                                  <a:latin typeface="Cambria Math" panose="02040503050406030204" pitchFamily="18" charset="0"/>
                                  <a:cs typeface="Poppins Light" panose="00000400000000000000" pitchFamily="50" charset="0"/>
                                </a:rPr>
                                <m:t>𝑣</m:t>
                              </m:r>
                              <m:r>
                                <a:rPr lang="en-US" b="0" i="1" smtClean="0">
                                  <a:latin typeface="Cambria Math" panose="02040503050406030204" pitchFamily="18" charset="0"/>
                                  <a:cs typeface="Poppins Light" panose="00000400000000000000" pitchFamily="50" charset="0"/>
                                </a:rPr>
                                <m:t>1</m:t>
                              </m:r>
                            </m:sub>
                            <m:sup>
                              <m:r>
                                <a:rPr lang="en-US" i="1">
                                  <a:latin typeface="Cambria Math" panose="02040503050406030204" pitchFamily="18" charset="0"/>
                                  <a:cs typeface="Poppins Light" panose="00000400000000000000" pitchFamily="50" charset="0"/>
                                </a:rPr>
                                <m:t>2</m:t>
                              </m:r>
                            </m:sup>
                          </m:sSubSup>
                          <m:r>
                            <a:rPr lang="en-US" b="0" i="1" smtClean="0">
                              <a:latin typeface="Cambria Math" panose="02040503050406030204" pitchFamily="18" charset="0"/>
                              <a:cs typeface="Poppins Light" panose="00000400000000000000" pitchFamily="50" charset="0"/>
                            </a:rPr>
                            <m:t>…</m:t>
                          </m:r>
                          <m:sSubSup>
                            <m:sSubSupPr>
                              <m:ctrlPr>
                                <a:rPr lang="en-US" i="1">
                                  <a:latin typeface="Cambria Math" panose="02040503050406030204" pitchFamily="18" charset="0"/>
                                  <a:cs typeface="Poppins Light" panose="00000400000000000000" pitchFamily="50" charset="0"/>
                                </a:rPr>
                              </m:ctrlPr>
                            </m:sSubSupPr>
                            <m:e>
                              <m:r>
                                <a:rPr lang="en-US" i="1">
                                  <a:latin typeface="Cambria Math" panose="02040503050406030204" pitchFamily="18" charset="0"/>
                                  <a:cs typeface="Poppins Light" panose="00000400000000000000" pitchFamily="50" charset="0"/>
                                </a:rPr>
                                <m:t>𝑅</m:t>
                              </m:r>
                            </m:e>
                            <m:sub>
                              <m:r>
                                <a:rPr lang="en-US" i="1">
                                  <a:latin typeface="Cambria Math" panose="02040503050406030204" pitchFamily="18" charset="0"/>
                                  <a:cs typeface="Poppins Light" panose="00000400000000000000" pitchFamily="50" charset="0"/>
                                </a:rPr>
                                <m:t>𝑣</m:t>
                              </m:r>
                              <m:r>
                                <a:rPr lang="en-US" b="0" i="1" smtClean="0">
                                  <a:latin typeface="Cambria Math" panose="02040503050406030204" pitchFamily="18" charset="0"/>
                                  <a:cs typeface="Poppins Light" panose="00000400000000000000" pitchFamily="50" charset="0"/>
                                </a:rPr>
                                <m:t>𝑛</m:t>
                              </m:r>
                            </m:sub>
                            <m:sup>
                              <m:r>
                                <a:rPr lang="en-US" i="1">
                                  <a:latin typeface="Cambria Math" panose="02040503050406030204" pitchFamily="18" charset="0"/>
                                  <a:cs typeface="Poppins Light" panose="00000400000000000000" pitchFamily="50" charset="0"/>
                                </a:rPr>
                                <m:t>2</m:t>
                              </m:r>
                            </m:sup>
                          </m:sSubSup>
                          <m:r>
                            <a:rPr lang="en-US" b="0" i="1" smtClean="0">
                              <a:latin typeface="Cambria Math" panose="02040503050406030204" pitchFamily="18" charset="0"/>
                              <a:cs typeface="Poppins Light" panose="00000400000000000000" pitchFamily="50" charset="0"/>
                            </a:rPr>
                            <m:t>} </m:t>
                          </m:r>
                        </m:e>
                      </m:d>
                      <m:r>
                        <a:rPr lang="en-US" b="0" i="1" smtClean="0">
                          <a:latin typeface="Cambria Math" panose="02040503050406030204" pitchFamily="18" charset="0"/>
                        </a:rPr>
                        <m:t> </m:t>
                      </m:r>
                    </m:oMath>
                  </m:oMathPara>
                </a14:m>
                <a:endParaRPr lang="it-IT"/>
              </a:p>
            </p:txBody>
          </p:sp>
        </mc:Choice>
        <mc:Fallback xmlns="">
          <p:sp>
            <p:nvSpPr>
              <p:cNvPr id="21" name="CasellaDiTesto 20">
                <a:extLst>
                  <a:ext uri="{FF2B5EF4-FFF2-40B4-BE49-F238E27FC236}">
                    <a16:creationId xmlns:a16="http://schemas.microsoft.com/office/drawing/2014/main" id="{55E5608E-F34A-CE07-02E7-EE004EE5FD2E}"/>
                  </a:ext>
                </a:extLst>
              </p:cNvPr>
              <p:cNvSpPr txBox="1">
                <a:spLocks noRot="1" noChangeAspect="1" noMove="1" noResize="1" noEditPoints="1" noAdjustHandles="1" noChangeArrowheads="1" noChangeShapeType="1" noTextEdit="1"/>
              </p:cNvSpPr>
              <p:nvPr/>
            </p:nvSpPr>
            <p:spPr>
              <a:xfrm>
                <a:off x="4093468" y="3774440"/>
                <a:ext cx="3008772" cy="281552"/>
              </a:xfrm>
              <a:prstGeom prst="rect">
                <a:avLst/>
              </a:prstGeom>
              <a:blipFill>
                <a:blip r:embed="rId5"/>
                <a:stretch>
                  <a:fillRect l="-1420" t="-180435" b="-26956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4AA639B-74A4-B007-C396-A8696EA307CE}"/>
                  </a:ext>
                </a:extLst>
              </p:cNvPr>
              <p:cNvSpPr txBox="1"/>
              <p:nvPr/>
            </p:nvSpPr>
            <p:spPr>
              <a:xfrm>
                <a:off x="7498080" y="3579835"/>
                <a:ext cx="2655920"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cs typeface="Poppins Light" panose="00000400000000000000" pitchFamily="50" charset="0"/>
                                    </a:rPr>
                                  </m:ctrlPr>
                                </m:sSubSupPr>
                                <m:e>
                                  <m:r>
                                    <a:rPr lang="en-US" i="1">
                                      <a:latin typeface="Cambria Math" panose="02040503050406030204" pitchFamily="18" charset="0"/>
                                      <a:cs typeface="Poppins Light" panose="00000400000000000000" pitchFamily="50" charset="0"/>
                                    </a:rPr>
                                    <m:t>𝑅</m:t>
                                  </m:r>
                                </m:e>
                                <m:sub>
                                  <m:r>
                                    <a:rPr lang="en-US" i="1">
                                      <a:latin typeface="Cambria Math" panose="02040503050406030204" pitchFamily="18" charset="0"/>
                                      <a:cs typeface="Poppins Light" panose="00000400000000000000" pitchFamily="50" charset="0"/>
                                    </a:rPr>
                                    <m:t>𝑣</m:t>
                                  </m:r>
                                  <m:r>
                                    <a:rPr lang="en-US" i="1">
                                      <a:latin typeface="Cambria Math" panose="02040503050406030204" pitchFamily="18" charset="0"/>
                                      <a:cs typeface="Poppins Light" panose="00000400000000000000" pitchFamily="50" charset="0"/>
                                    </a:rPr>
                                    <m:t>1</m:t>
                                  </m:r>
                                </m:sub>
                                <m:sup>
                                  <m:r>
                                    <a:rPr lang="en-US" i="1">
                                      <a:latin typeface="Cambria Math" panose="02040503050406030204" pitchFamily="18" charset="0"/>
                                      <a:cs typeface="Poppins Light" panose="00000400000000000000" pitchFamily="50" charset="0"/>
                                    </a:rPr>
                                    <m:t>2</m:t>
                                  </m:r>
                                </m:sup>
                              </m:sSubSup>
                              <m:r>
                                <a:rPr lang="en-US" i="1">
                                  <a:latin typeface="Cambria Math" panose="02040503050406030204" pitchFamily="18" charset="0"/>
                                  <a:cs typeface="Poppins Light" panose="00000400000000000000" pitchFamily="50" charset="0"/>
                                </a:rPr>
                                <m:t>…</m:t>
                              </m:r>
                              <m:sSubSup>
                                <m:sSubSupPr>
                                  <m:ctrlPr>
                                    <a:rPr lang="en-US" i="1">
                                      <a:latin typeface="Cambria Math" panose="02040503050406030204" pitchFamily="18" charset="0"/>
                                      <a:cs typeface="Poppins Light" panose="00000400000000000000" pitchFamily="50" charset="0"/>
                                    </a:rPr>
                                  </m:ctrlPr>
                                </m:sSubSupPr>
                                <m:e>
                                  <m:r>
                                    <a:rPr lang="en-US" i="1">
                                      <a:latin typeface="Cambria Math" panose="02040503050406030204" pitchFamily="18" charset="0"/>
                                      <a:cs typeface="Poppins Light" panose="00000400000000000000" pitchFamily="50" charset="0"/>
                                    </a:rPr>
                                    <m:t>𝑅</m:t>
                                  </m:r>
                                </m:e>
                                <m:sub>
                                  <m:r>
                                    <a:rPr lang="en-US" i="1">
                                      <a:latin typeface="Cambria Math" panose="02040503050406030204" pitchFamily="18" charset="0"/>
                                      <a:cs typeface="Poppins Light" panose="00000400000000000000" pitchFamily="50" charset="0"/>
                                    </a:rPr>
                                    <m:t>𝑣𝑛</m:t>
                                  </m:r>
                                </m:sub>
                                <m:sup>
                                  <m:r>
                                    <a:rPr lang="en-US" i="1">
                                      <a:latin typeface="Cambria Math" panose="02040503050406030204" pitchFamily="18" charset="0"/>
                                      <a:cs typeface="Poppins Light" panose="00000400000000000000" pitchFamily="50" charset="0"/>
                                    </a:rPr>
                                    <m:t>2</m:t>
                                  </m:r>
                                </m:sup>
                              </m:sSubSup>
                              <m:r>
                                <a:rPr lang="en-US" i="1">
                                  <a:latin typeface="Cambria Math" panose="02040503050406030204" pitchFamily="18" charset="0"/>
                                  <a:cs typeface="Poppins Light" panose="00000400000000000000" pitchFamily="50" charset="0"/>
                                </a:rPr>
                                <m:t>} </m:t>
                              </m:r>
                            </m:e>
                          </m:d>
                        </m:e>
                      </m:nary>
                    </m:oMath>
                  </m:oMathPara>
                </a14:m>
                <a:endParaRPr lang="it-IT"/>
              </a:p>
            </p:txBody>
          </p:sp>
        </mc:Choice>
        <mc:Fallback xmlns="">
          <p:sp>
            <p:nvSpPr>
              <p:cNvPr id="22" name="CasellaDiTesto 21">
                <a:extLst>
                  <a:ext uri="{FF2B5EF4-FFF2-40B4-BE49-F238E27FC236}">
                    <a16:creationId xmlns:a16="http://schemas.microsoft.com/office/drawing/2014/main" id="{34AA639B-74A4-B007-C396-A8696EA307CE}"/>
                  </a:ext>
                </a:extLst>
              </p:cNvPr>
              <p:cNvSpPr txBox="1">
                <a:spLocks noRot="1" noChangeAspect="1" noMove="1" noResize="1" noEditPoints="1" noAdjustHandles="1" noChangeArrowheads="1" noChangeShapeType="1" noTextEdit="1"/>
              </p:cNvSpPr>
              <p:nvPr/>
            </p:nvSpPr>
            <p:spPr>
              <a:xfrm>
                <a:off x="7498080" y="3579835"/>
                <a:ext cx="2655920" cy="670761"/>
              </a:xfrm>
              <a:prstGeom prst="rect">
                <a:avLst/>
              </a:prstGeom>
              <a:blipFill>
                <a:blip r:embed="rId6"/>
                <a:stretch>
                  <a:fillRect/>
                </a:stretch>
              </a:blipFill>
            </p:spPr>
            <p:txBody>
              <a:bodyPr/>
              <a:lstStyle/>
              <a:p>
                <a:r>
                  <a:rPr lang="it-IT">
                    <a:noFill/>
                  </a:rPr>
                  <a:t> </a:t>
                </a:r>
              </a:p>
            </p:txBody>
          </p:sp>
        </mc:Fallback>
      </mc:AlternateContent>
      <p:pic>
        <p:nvPicPr>
          <p:cNvPr id="24" name="Immagine 23">
            <a:extLst>
              <a:ext uri="{FF2B5EF4-FFF2-40B4-BE49-F238E27FC236}">
                <a16:creationId xmlns:a16="http://schemas.microsoft.com/office/drawing/2014/main" id="{52018DEB-41C8-DFC9-8EFA-9F8AC3515521}"/>
              </a:ext>
            </a:extLst>
          </p:cNvPr>
          <p:cNvPicPr>
            <a:picLocks noChangeAspect="1"/>
          </p:cNvPicPr>
          <p:nvPr/>
        </p:nvPicPr>
        <p:blipFill>
          <a:blip r:embed="rId4"/>
          <a:stretch>
            <a:fillRect/>
          </a:stretch>
        </p:blipFill>
        <p:spPr>
          <a:xfrm>
            <a:off x="7515700" y="5507765"/>
            <a:ext cx="2108535" cy="670761"/>
          </a:xfrm>
          <a:prstGeom prst="rect">
            <a:avLst/>
          </a:prstGeom>
        </p:spPr>
      </p:pic>
      <p:sp>
        <p:nvSpPr>
          <p:cNvPr id="25" name="CasellaDiTesto 24">
            <a:extLst>
              <a:ext uri="{FF2B5EF4-FFF2-40B4-BE49-F238E27FC236}">
                <a16:creationId xmlns:a16="http://schemas.microsoft.com/office/drawing/2014/main" id="{F1352099-DE64-F9FE-CE63-353DFA2917B8}"/>
              </a:ext>
            </a:extLst>
          </p:cNvPr>
          <p:cNvSpPr txBox="1"/>
          <p:nvPr/>
        </p:nvSpPr>
        <p:spPr>
          <a:xfrm>
            <a:off x="9798629" y="5458426"/>
            <a:ext cx="1920240" cy="769441"/>
          </a:xfrm>
          <a:prstGeom prst="rect">
            <a:avLst/>
          </a:prstGeom>
          <a:noFill/>
        </p:spPr>
        <p:txBody>
          <a:bodyPr wrap="square">
            <a:spAutoFit/>
          </a:bodyPr>
          <a:lstStyle/>
          <a:p>
            <a:r>
              <a:rPr lang="en-US" sz="1100" u="sng">
                <a:latin typeface="Poppins Light" panose="00000400000000000000" pitchFamily="50" charset="0"/>
                <a:cs typeface="Poppins Light" panose="00000400000000000000" pitchFamily="50" charset="0"/>
              </a:rPr>
              <a:t>Pearson Correlation su concatenated predictions/target per tutti i vertici</a:t>
            </a:r>
            <a:endParaRPr lang="it-IT" sz="1100" u="sng"/>
          </a:p>
        </p:txBody>
      </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1FEBC7EB-F274-5A24-8A11-8B2951570585}"/>
                  </a:ext>
                </a:extLst>
              </p:cNvPr>
              <p:cNvSpPr txBox="1"/>
              <p:nvPr/>
            </p:nvSpPr>
            <p:spPr>
              <a:xfrm>
                <a:off x="4888551" y="5665624"/>
                <a:ext cx="1896738" cy="281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=1 −</m:t>
                      </m:r>
                      <m:sSubSup>
                        <m:sSubSupPr>
                          <m:ctrlPr>
                            <a:rPr lang="en-US" i="1">
                              <a:latin typeface="Cambria Math" panose="02040503050406030204" pitchFamily="18" charset="0"/>
                              <a:cs typeface="Poppins Light" panose="00000400000000000000" pitchFamily="50" charset="0"/>
                            </a:rPr>
                          </m:ctrlPr>
                        </m:sSubSupPr>
                        <m:e>
                          <m:r>
                            <a:rPr lang="en-US" i="1">
                              <a:latin typeface="Cambria Math" panose="02040503050406030204" pitchFamily="18" charset="0"/>
                              <a:cs typeface="Poppins Light" panose="00000400000000000000" pitchFamily="50" charset="0"/>
                            </a:rPr>
                            <m:t>𝑅</m:t>
                          </m:r>
                        </m:e>
                        <m:sub>
                          <m:r>
                            <a:rPr lang="en-US" b="0" i="1" smtClean="0">
                              <a:latin typeface="Cambria Math" panose="02040503050406030204" pitchFamily="18" charset="0"/>
                              <a:cs typeface="Poppins Light" panose="00000400000000000000" pitchFamily="50" charset="0"/>
                            </a:rPr>
                            <m:t>𝑣</m:t>
                          </m:r>
                          <m:r>
                            <a:rPr lang="en-US" b="0" i="1" smtClean="0">
                              <a:latin typeface="Cambria Math" panose="02040503050406030204" pitchFamily="18" charset="0"/>
                              <a:cs typeface="Poppins Light" panose="00000400000000000000" pitchFamily="50" charset="0"/>
                            </a:rPr>
                            <m:t>1+ …+</m:t>
                          </m:r>
                          <m:r>
                            <a:rPr lang="en-US" b="0" i="1" smtClean="0">
                              <a:latin typeface="Cambria Math" panose="02040503050406030204" pitchFamily="18" charset="0"/>
                              <a:cs typeface="Poppins Light" panose="00000400000000000000" pitchFamily="50" charset="0"/>
                            </a:rPr>
                            <m:t>𝑣𝑛</m:t>
                          </m:r>
                        </m:sub>
                        <m:sup>
                          <m:r>
                            <a:rPr lang="en-US" i="1">
                              <a:latin typeface="Cambria Math" panose="02040503050406030204" pitchFamily="18" charset="0"/>
                              <a:cs typeface="Poppins Light" panose="00000400000000000000" pitchFamily="50" charset="0"/>
                            </a:rPr>
                            <m:t>2</m:t>
                          </m:r>
                        </m:sup>
                      </m:sSubSup>
                    </m:oMath>
                  </m:oMathPara>
                </a14:m>
                <a:endParaRPr lang="it-IT"/>
              </a:p>
            </p:txBody>
          </p:sp>
        </mc:Choice>
        <mc:Fallback>
          <p:sp>
            <p:nvSpPr>
              <p:cNvPr id="2" name="CasellaDiTesto 1">
                <a:extLst>
                  <a:ext uri="{FF2B5EF4-FFF2-40B4-BE49-F238E27FC236}">
                    <a16:creationId xmlns:a16="http://schemas.microsoft.com/office/drawing/2014/main" id="{1FEBC7EB-F274-5A24-8A11-8B2951570585}"/>
                  </a:ext>
                </a:extLst>
              </p:cNvPr>
              <p:cNvSpPr txBox="1">
                <a:spLocks noRot="1" noChangeAspect="1" noMove="1" noResize="1" noEditPoints="1" noAdjustHandles="1" noChangeArrowheads="1" noChangeShapeType="1" noTextEdit="1"/>
              </p:cNvSpPr>
              <p:nvPr/>
            </p:nvSpPr>
            <p:spPr>
              <a:xfrm>
                <a:off x="4888551" y="5665624"/>
                <a:ext cx="1896738" cy="281616"/>
              </a:xfrm>
              <a:prstGeom prst="rect">
                <a:avLst/>
              </a:prstGeom>
              <a:blipFill>
                <a:blip r:embed="rId7"/>
                <a:stretch>
                  <a:fillRect l="-2572" t="-2128" b="-17021"/>
                </a:stretch>
              </a:blipFill>
            </p:spPr>
            <p:txBody>
              <a:bodyPr/>
              <a:lstStyle/>
              <a:p>
                <a:r>
                  <a:rPr lang="it-IT">
                    <a:noFill/>
                  </a:rPr>
                  <a:t> </a:t>
                </a:r>
              </a:p>
            </p:txBody>
          </p:sp>
        </mc:Fallback>
      </mc:AlternateContent>
    </p:spTree>
    <p:extLst>
      <p:ext uri="{BB962C8B-B14F-4D97-AF65-F5344CB8AC3E}">
        <p14:creationId xmlns:p14="http://schemas.microsoft.com/office/powerpoint/2010/main" val="348341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8438666"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Modifiche effettuate rispetto al baseline model</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83527" y="2637380"/>
            <a:ext cx="7445464"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cxnSp>
        <p:nvCxnSpPr>
          <p:cNvPr id="5" name="Connettore diritto 4">
            <a:extLst>
              <a:ext uri="{FF2B5EF4-FFF2-40B4-BE49-F238E27FC236}">
                <a16:creationId xmlns:a16="http://schemas.microsoft.com/office/drawing/2014/main" id="{2F59A09F-C788-EEC8-1611-73A8D7D8C914}"/>
              </a:ext>
            </a:extLst>
          </p:cNvPr>
          <p:cNvCxnSpPr>
            <a:cxnSpLocks/>
          </p:cNvCxnSpPr>
          <p:nvPr/>
        </p:nvCxnSpPr>
        <p:spPr>
          <a:xfrm>
            <a:off x="883527" y="3200599"/>
            <a:ext cx="3410177"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2472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Modifiche effettuate rispetto al baseline model</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7400238"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2095500"/>
            <a:ext cx="10203382" cy="4447371"/>
          </a:xfrm>
          <a:prstGeom prst="rect">
            <a:avLst/>
          </a:prstGeom>
          <a:noFill/>
        </p:spPr>
        <p:txBody>
          <a:bodyPr wrap="square" rtlCol="0">
            <a:spAutoFit/>
          </a:bodyPr>
          <a:lstStyle/>
          <a:p>
            <a:pPr marL="228600" indent="-228600">
              <a:spcAft>
                <a:spcPts val="600"/>
              </a:spcAft>
              <a:buFont typeface="+mj-lt"/>
              <a:buAutoNum type="arabicPeriod"/>
            </a:pPr>
            <a:r>
              <a:rPr lang="it-IT" sz="1200">
                <a:latin typeface="Poppins Light" panose="00000400000000000000" pitchFamily="2" charset="0"/>
                <a:cs typeface="Poppins Light" panose="00000400000000000000" pitchFamily="2" charset="0"/>
              </a:rPr>
              <a:t>Da </a:t>
            </a:r>
            <a:r>
              <a:rPr lang="it-IT" sz="1200" b="1">
                <a:latin typeface="Poppins Light" panose="00000400000000000000" pitchFamily="2" charset="0"/>
                <a:cs typeface="Poppins Light" panose="00000400000000000000" pitchFamily="2" charset="0"/>
              </a:rPr>
              <a:t>Linear Regression OLS</a:t>
            </a:r>
            <a:r>
              <a:rPr lang="it-IT" sz="1200">
                <a:latin typeface="Poppins Light" panose="00000400000000000000" pitchFamily="2" charset="0"/>
                <a:cs typeface="Poppins Light" panose="00000400000000000000" pitchFamily="2" charset="0"/>
              </a:rPr>
              <a:t> a </a:t>
            </a:r>
            <a:r>
              <a:rPr lang="it-IT" sz="1200" b="1" u="sng">
                <a:latin typeface="Poppins Light" panose="00000400000000000000" pitchFamily="2" charset="0"/>
                <a:cs typeface="Poppins Light" panose="00000400000000000000" pitchFamily="2" charset="0"/>
              </a:rPr>
              <a:t>Ridge Regression </a:t>
            </a:r>
            <a:r>
              <a:rPr lang="it-IT" sz="1200" b="1">
                <a:latin typeface="Poppins Light" panose="00000400000000000000" pitchFamily="2" charset="0"/>
                <a:cs typeface="Poppins Light" panose="00000400000000000000" pitchFamily="2" charset="0"/>
              </a:rPr>
              <a:t>+ </a:t>
            </a:r>
            <a:r>
              <a:rPr lang="it-IT" sz="1200" b="1" u="sng">
                <a:latin typeface="Poppins Light" panose="00000400000000000000" pitchFamily="2" charset="0"/>
                <a:cs typeface="Poppins Light" panose="00000400000000000000" pitchFamily="2" charset="0"/>
              </a:rPr>
              <a:t>Ottimizzazione</a:t>
            </a:r>
            <a:r>
              <a:rPr lang="it-IT" sz="1200" b="1">
                <a:latin typeface="Poppins Light" panose="00000400000000000000" pitchFamily="2" charset="0"/>
                <a:cs typeface="Poppins Light" panose="00000400000000000000" pitchFamily="2" charset="0"/>
              </a:rPr>
              <a:t> parametro alpha (</a:t>
            </a:r>
            <a:r>
              <a:rPr lang="it-IT" sz="1200" b="1" u="sng">
                <a:latin typeface="Poppins Light" panose="00000400000000000000" pitchFamily="2" charset="0"/>
                <a:cs typeface="Poppins Light" panose="00000400000000000000" pitchFamily="2" charset="0"/>
              </a:rPr>
              <a:t>GridSearch</a:t>
            </a:r>
            <a:r>
              <a:rPr lang="it-IT" sz="1200" b="1">
                <a:latin typeface="Poppins Light" panose="00000400000000000000" pitchFamily="2" charset="0"/>
                <a:cs typeface="Poppins Light" panose="00000400000000000000" pitchFamily="2" charset="0"/>
              </a:rPr>
              <a:t>) con </a:t>
            </a:r>
            <a:r>
              <a:rPr lang="it-IT" sz="1200" b="1" u="sng">
                <a:latin typeface="Poppins Light" panose="00000400000000000000" pitchFamily="2" charset="0"/>
                <a:cs typeface="Poppins Light" panose="00000400000000000000" pitchFamily="2" charset="0"/>
              </a:rPr>
              <a:t>cross-validation</a:t>
            </a:r>
          </a:p>
          <a:p>
            <a:pPr marL="628650" lvl="1" indent="-1714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 Preferibile nel caso di multicollinearità tra le variabili (come per le feature estratte dalle CNN), riduce overfitting</a:t>
            </a:r>
          </a:p>
          <a:p>
            <a:pPr marL="1085850" lvl="2" indent="-1714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Infatti, anche se viene effettuata PCA, le componenti ottenute rimangono correlate tra loro</a:t>
            </a:r>
          </a:p>
          <a:p>
            <a:pPr marL="628650" lvl="1" indent="-1714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Si ottiene tipicamente un </a:t>
            </a:r>
            <a:r>
              <a:rPr lang="it-IT" sz="1200" b="1">
                <a:latin typeface="Poppins Light" panose="00000400000000000000" pitchFamily="2" charset="0"/>
                <a:cs typeface="Poppins Light" panose="00000400000000000000" pitchFamily="2" charset="0"/>
              </a:rPr>
              <a:t>miglioramento </a:t>
            </a:r>
            <a:r>
              <a:rPr lang="it-IT" sz="1200">
                <a:latin typeface="Poppins Light" panose="00000400000000000000" pitchFamily="2" charset="0"/>
                <a:cs typeface="Poppins Light" panose="00000400000000000000" pitchFamily="2" charset="0"/>
              </a:rPr>
              <a:t>dello score di </a:t>
            </a:r>
            <a:r>
              <a:rPr lang="it-IT" sz="1200" b="1">
                <a:latin typeface="Poppins Light" panose="00000400000000000000" pitchFamily="2" charset="0"/>
                <a:cs typeface="Poppins Light" panose="00000400000000000000" pitchFamily="2" charset="0"/>
              </a:rPr>
              <a:t>2-3 punti percentuali</a:t>
            </a:r>
          </a:p>
          <a:p>
            <a:pPr marL="228600" indent="-228600">
              <a:spcAft>
                <a:spcPts val="600"/>
              </a:spcAft>
              <a:buFont typeface="+mj-lt"/>
              <a:buAutoNum type="arabicPeriod"/>
            </a:pPr>
            <a:r>
              <a:rPr lang="it-IT" sz="1200">
                <a:latin typeface="Poppins Light" panose="00000400000000000000" pitchFamily="2" charset="0"/>
                <a:cs typeface="Poppins Light" panose="00000400000000000000" pitchFamily="2" charset="0"/>
              </a:rPr>
              <a:t>Separazione feature extraction da fit della Incremental PCA</a:t>
            </a:r>
          </a:p>
          <a:p>
            <a:pPr marL="685800" lvl="1" indent="-22860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Nel baseline model, la dimensione del batch di immagini passate al modello per la feature extraction coincide con quella del batch di feature su cui viene applicato il </a:t>
            </a:r>
            <a:r>
              <a:rPr lang="it-IT" sz="1200" b="1">
                <a:latin typeface="Poppins Light" panose="00000400000000000000" pitchFamily="2" charset="0"/>
                <a:cs typeface="Poppins Light" panose="00000400000000000000" pitchFamily="2" charset="0"/>
              </a:rPr>
              <a:t>partial fit</a:t>
            </a:r>
            <a:r>
              <a:rPr lang="it-IT" sz="1200">
                <a:latin typeface="Poppins Light" panose="00000400000000000000" pitchFamily="2" charset="0"/>
                <a:cs typeface="Poppins Light" panose="00000400000000000000" pitchFamily="2" charset="0"/>
              </a:rPr>
              <a:t> della </a:t>
            </a:r>
            <a:r>
              <a:rPr lang="it-IT" sz="1200" b="1">
                <a:latin typeface="Poppins Light" panose="00000400000000000000" pitchFamily="2" charset="0"/>
                <a:cs typeface="Poppins Light" panose="00000400000000000000" pitchFamily="2" charset="0"/>
              </a:rPr>
              <a:t>incremental PCA</a:t>
            </a:r>
          </a:p>
          <a:p>
            <a:pPr marL="685800" lvl="1" indent="-22860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Questo causava problemi, un batch troppo grande era insostenibile in termini di VRAM in fase di feature extraction, un batch troppo piccolo non permetteva di fittare una PCA con un numero sufficiente di componenti</a:t>
            </a:r>
          </a:p>
          <a:p>
            <a:pPr marL="685800" lvl="1" indent="-22860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Nella mia implementazione quindi vengono passati mini-batch di immagini al feature extractor (AlexNet), con una dimensione consona alla VRAM disponibile, concatenate poi verticalmente fino a ottenere un pca_batch coerente con il numero di componenti da ottenere con la PCA</a:t>
            </a:r>
          </a:p>
          <a:p>
            <a:pPr marL="228600" indent="-228600">
              <a:spcAft>
                <a:spcPts val="600"/>
              </a:spcAft>
              <a:buFont typeface="+mj-lt"/>
              <a:buAutoNum type="arabicPeriod"/>
            </a:pPr>
            <a:r>
              <a:rPr lang="it-IT" sz="1200">
                <a:latin typeface="Poppins Light" panose="00000400000000000000" pitchFamily="2" charset="0"/>
                <a:cs typeface="Poppins Light" panose="00000400000000000000" pitchFamily="2" charset="0"/>
              </a:rPr>
              <a:t>Testati diversi layer di output di AlexNet, </a:t>
            </a:r>
            <a:r>
              <a:rPr lang="it-IT" sz="1200" b="1">
                <a:latin typeface="Poppins Light" panose="00000400000000000000" pitchFamily="2" charset="0"/>
                <a:cs typeface="Poppins Light" panose="00000400000000000000" pitchFamily="2" charset="0"/>
              </a:rPr>
              <a:t>raggiungendo il baseline </a:t>
            </a:r>
            <a:r>
              <a:rPr lang="it-IT" sz="1200">
                <a:latin typeface="Poppins Light" panose="00000400000000000000" pitchFamily="2" charset="0"/>
                <a:cs typeface="Poppins Light" panose="00000400000000000000" pitchFamily="2" charset="0"/>
              </a:rPr>
              <a:t>score di </a:t>
            </a:r>
            <a:r>
              <a:rPr lang="it-IT" sz="1200" b="1">
                <a:latin typeface="Poppins Light" panose="00000400000000000000" pitchFamily="2" charset="0"/>
                <a:cs typeface="Poppins Light" panose="00000400000000000000" pitchFamily="2" charset="0"/>
              </a:rPr>
              <a:t>40%, </a:t>
            </a:r>
            <a:r>
              <a:rPr lang="it-IT" sz="1200">
                <a:latin typeface="Poppins Light" panose="00000400000000000000" pitchFamily="2" charset="0"/>
                <a:cs typeface="Poppins Light" panose="00000400000000000000" pitchFamily="2" charset="0"/>
              </a:rPr>
              <a:t>con:</a:t>
            </a:r>
          </a:p>
          <a:p>
            <a:pPr marL="628650" lvl="1" indent="-1714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Layer di Output: «</a:t>
            </a:r>
            <a:r>
              <a:rPr lang="it-IT" sz="1200" b="0" i="0">
                <a:solidFill>
                  <a:srgbClr val="000000"/>
                </a:solidFill>
                <a:effectLst/>
                <a:latin typeface="JetBrains Mono Regular" panose="02000009000000000000" pitchFamily="49" charset="0"/>
              </a:rPr>
              <a:t>(12):MaxPool2d</a:t>
            </a:r>
            <a:r>
              <a:rPr lang="it-IT" sz="1200" b="0" i="0">
                <a:effectLst/>
                <a:latin typeface="Poppins Light" panose="00000400000000000000" pitchFamily="2" charset="0"/>
                <a:cs typeface="Poppins Light" panose="00000400000000000000" pitchFamily="2" charset="0"/>
              </a:rPr>
              <a:t>» (MaxPool Layer</a:t>
            </a:r>
            <a:r>
              <a:rPr lang="it-IT" sz="1200">
                <a:latin typeface="Poppins Light" panose="00000400000000000000" pitchFamily="2" charset="0"/>
                <a:cs typeface="Poppins Light" panose="00000400000000000000" pitchFamily="2" charset="0"/>
              </a:rPr>
              <a:t> del 4° e ultimo blocco di convoluzione di AlexNet, 16384 features)</a:t>
            </a:r>
            <a:endParaRPr lang="it-IT" sz="1200" b="0" i="0">
              <a:solidFill>
                <a:srgbClr val="000000"/>
              </a:solidFill>
              <a:effectLst/>
              <a:latin typeface="JetBrains Mono Regular" panose="02000009000000000000" pitchFamily="49" charset="0"/>
            </a:endParaRPr>
          </a:p>
          <a:p>
            <a:pPr marL="628650" lvl="1" indent="-1714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PCA a 150 componenti</a:t>
            </a:r>
          </a:p>
          <a:p>
            <a:pPr marL="628650" lvl="1" indent="-1714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RIdge Regression (alpha = 2e4)</a:t>
            </a:r>
          </a:p>
          <a:p>
            <a:pPr marL="228600" indent="-228600">
              <a:spcAft>
                <a:spcPts val="600"/>
              </a:spcAft>
              <a:buFont typeface="+mj-lt"/>
              <a:buAutoNum type="arabicPeriod"/>
            </a:pPr>
            <a:r>
              <a:rPr lang="it-IT" sz="1200">
                <a:latin typeface="Poppins Light" panose="00000400000000000000" pitchFamily="2" charset="0"/>
                <a:cs typeface="Poppins Light" panose="00000400000000000000" pitchFamily="2" charset="0"/>
              </a:rPr>
              <a:t>Testati altri </a:t>
            </a:r>
            <a:r>
              <a:rPr lang="it-IT" sz="1200" b="1">
                <a:latin typeface="Poppins Light" panose="00000400000000000000" pitchFamily="2" charset="0"/>
                <a:cs typeface="Poppins Light" panose="00000400000000000000" pitchFamily="2" charset="0"/>
              </a:rPr>
              <a:t>modelli</a:t>
            </a:r>
            <a:r>
              <a:rPr lang="it-IT" sz="1200">
                <a:latin typeface="Poppins Light" panose="00000400000000000000" pitchFamily="2" charset="0"/>
                <a:cs typeface="Poppins Light" panose="00000400000000000000" pitchFamily="2" charset="0"/>
              </a:rPr>
              <a:t> per il </a:t>
            </a:r>
            <a:r>
              <a:rPr lang="it-IT" sz="1200" b="1">
                <a:latin typeface="Poppins Light" panose="00000400000000000000" pitchFamily="2" charset="0"/>
                <a:cs typeface="Poppins Light" panose="00000400000000000000" pitchFamily="2" charset="0"/>
              </a:rPr>
              <a:t>feature extraction: ResNet-50, EfficientNet-B2, VGG-16, VGG-19</a:t>
            </a:r>
            <a:endParaRPr lang="it-IT" sz="1200">
              <a:latin typeface="Poppins Light" panose="00000400000000000000" pitchFamily="2" charset="0"/>
              <a:cs typeface="Poppins Light" panose="00000400000000000000" pitchFamily="2" charset="0"/>
            </a:endParaRPr>
          </a:p>
          <a:p>
            <a:pPr marL="285750" indent="-285750">
              <a:spcAft>
                <a:spcPts val="600"/>
              </a:spcAft>
              <a:buFont typeface="Wingdings" panose="05000000000000000000" pitchFamily="2" charset="2"/>
              <a:buChar char="q"/>
            </a:pPr>
            <a:endParaRPr lang="en-US" sz="14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1759419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49000">
              <a:schemeClr val="bg1">
                <a:alpha val="80000"/>
              </a:schemeClr>
            </a:gs>
          </a:gsLst>
          <a:lin ang="10800000" scaled="0"/>
        </a:gra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6044912"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Algonauts Challenge 2023: Dataset</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10">
            <a:extLst>
              <a:ext uri="{FF2B5EF4-FFF2-40B4-BE49-F238E27FC236}">
                <a16:creationId xmlns:a16="http://schemas.microsoft.com/office/drawing/2014/main" id="{A5404528-2F46-460C-A43A-B6D2AB43D377}"/>
              </a:ext>
            </a:extLst>
          </p:cNvPr>
          <p:cNvCxnSpPr>
            <a:cxnSpLocks/>
          </p:cNvCxnSpPr>
          <p:nvPr/>
        </p:nvCxnSpPr>
        <p:spPr>
          <a:xfrm>
            <a:off x="830518" y="2630755"/>
            <a:ext cx="4874543"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30518" y="3200599"/>
            <a:ext cx="3304160"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049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8438666"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Scelta Architettura</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83527" y="2637380"/>
            <a:ext cx="4409833"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73370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Tipologie di Encoding Model in Neuroscience</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826712" y="1001956"/>
            <a:ext cx="711840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1628140"/>
            <a:ext cx="8071991" cy="5555367"/>
          </a:xfrm>
          <a:prstGeom prst="rect">
            <a:avLst/>
          </a:prstGeom>
          <a:noFill/>
        </p:spPr>
        <p:txBody>
          <a:bodyPr wrap="square" rtlCol="0">
            <a:spAutoFit/>
          </a:bodyPr>
          <a:lstStyle/>
          <a:p>
            <a:pPr marL="228600" indent="-228600">
              <a:spcAft>
                <a:spcPts val="600"/>
              </a:spcAft>
              <a:buFont typeface="+mj-lt"/>
              <a:buAutoNum type="arabicPeriod"/>
            </a:pPr>
            <a:r>
              <a:rPr lang="en-US" sz="1200" b="1" u="sng">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Two-Step</a:t>
            </a:r>
            <a:r>
              <a:rPr lang="en-US" sz="1200" b="1">
                <a:latin typeface="Poppins Light" panose="00000400000000000000" pitchFamily="2" charset="0"/>
                <a:cs typeface="Poppins Light" panose="00000400000000000000" pitchFamily="2" charset="0"/>
              </a:rPr>
              <a:t>: </a:t>
            </a:r>
            <a:r>
              <a:rPr lang="en-US" sz="1200" b="1">
                <a:highlight>
                  <a:srgbClr val="FFFF00"/>
                </a:highlight>
                <a:latin typeface="Poppins Light" panose="00000400000000000000" pitchFamily="2" charset="0"/>
                <a:cs typeface="Poppins Light" panose="00000400000000000000" pitchFamily="2" charset="0"/>
              </a:rPr>
              <a:t>G</a:t>
            </a:r>
            <a:r>
              <a:rPr lang="it-IT" sz="1200" b="1">
                <a:highlight>
                  <a:srgbClr val="FFFF00"/>
                </a:highlight>
                <a:latin typeface="Poppins Light" panose="00000400000000000000" pitchFamily="2" charset="0"/>
                <a:cs typeface="Poppins Light" panose="00000400000000000000" pitchFamily="2" charset="0"/>
              </a:rPr>
              <a:t>oal-Driven DNN Feature Extractor + Linear Regression </a:t>
            </a:r>
            <a:r>
              <a:rPr lang="it-IT" sz="1200" b="1">
                <a:latin typeface="Poppins Light" panose="00000400000000000000" pitchFamily="2" charset="0"/>
                <a:cs typeface="Poppins Light" panose="00000400000000000000" pitchFamily="2" charset="0"/>
              </a:rPr>
              <a:t>(ROI o voxel-wise)</a:t>
            </a:r>
          </a:p>
          <a:p>
            <a:pPr marL="685800" lvl="1" indent="-228600">
              <a:spcAft>
                <a:spcPts val="600"/>
              </a:spcAft>
              <a:buFont typeface="+mj-lt"/>
              <a:buAutoNum type="arabicPeriod"/>
            </a:pPr>
            <a:r>
              <a:rPr lang="en-US" sz="1200">
                <a:latin typeface="Poppins Light" panose="00000400000000000000" pitchFamily="50" charset="0"/>
                <a:cs typeface="Poppins Light" panose="00000400000000000000" pitchFamily="50" charset="0"/>
              </a:rPr>
              <a:t>Estrazione </a:t>
            </a:r>
            <a:r>
              <a:rPr lang="en-US" sz="1200" b="1" u="sng">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feature space </a:t>
            </a:r>
            <a:r>
              <a:rPr lang="en-US" sz="1200" b="1">
                <a:latin typeface="Poppins Light" panose="00000400000000000000" pitchFamily="50" charset="0"/>
                <a:cs typeface="Poppins Light" panose="00000400000000000000" pitchFamily="50" charset="0"/>
              </a:rPr>
              <a:t>(non-lineari) </a:t>
            </a:r>
            <a:r>
              <a:rPr lang="en-US" sz="1200">
                <a:latin typeface="Poppins Light" panose="00000400000000000000" pitchFamily="50" charset="0"/>
                <a:cs typeface="Poppins Light" panose="00000400000000000000" pitchFamily="50" charset="0"/>
              </a:rPr>
              <a:t>da </a:t>
            </a:r>
            <a:r>
              <a:rPr lang="en-US" sz="1200" b="1">
                <a:latin typeface="Poppins Light" panose="00000400000000000000" pitchFamily="50" charset="0"/>
                <a:cs typeface="Poppins Light" panose="00000400000000000000" pitchFamily="50" charset="0"/>
              </a:rPr>
              <a:t>CNN preaddestrata</a:t>
            </a:r>
            <a:r>
              <a:rPr lang="en-US" sz="1200">
                <a:latin typeface="Poppins Light" panose="00000400000000000000" pitchFamily="50" charset="0"/>
                <a:cs typeface="Poppins Light" panose="00000400000000000000" pitchFamily="50" charset="0"/>
              </a:rPr>
              <a:t>. Modalità:</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Estrazione singolo Layer più performante (finale)</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Concatenazione feature da più layer</a:t>
            </a:r>
          </a:p>
          <a:p>
            <a:pPr marL="1200150" lvl="2" indent="-2857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Mixed Layers: </a:t>
            </a:r>
            <a:r>
              <a:rPr lang="en-US" sz="1200">
                <a:latin typeface="Poppins Light" panose="00000400000000000000" pitchFamily="50" charset="0"/>
                <a:cs typeface="Poppins Light" panose="00000400000000000000" pitchFamily="50" charset="0"/>
              </a:rPr>
              <a:t>detect the best-performing layers of each ROI (manualmente o automaticamente) -&gt; testato ma molto oneroso</a:t>
            </a:r>
          </a:p>
          <a:p>
            <a:pPr marL="1200150" lvl="2" indent="-2857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Mixed Networks: </a:t>
            </a:r>
            <a:r>
              <a:rPr lang="en-US" sz="1200">
                <a:latin typeface="Poppins Light" panose="00000400000000000000" pitchFamily="50" charset="0"/>
                <a:cs typeface="Poppins Light" panose="00000400000000000000" pitchFamily="50" charset="0"/>
              </a:rPr>
              <a:t>extract features from the best-performing layers of different models for each ROI. DNNs trained for low-level visual tasks predict activity in early brain regions accurately, while DNNs trained for 3-dimensional perception tasks and semantic tasks perform well at predicting dorsal and ventral stream activit</a:t>
            </a:r>
          </a:p>
          <a:p>
            <a:pPr marL="1200150" lvl="2" indent="-2857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Feature Pyramid Network: </a:t>
            </a:r>
            <a:r>
              <a:rPr lang="en-US" sz="1200">
                <a:latin typeface="Poppins Light" panose="00000400000000000000" pitchFamily="50" charset="0"/>
                <a:cs typeface="Poppins Light" panose="00000400000000000000" pitchFamily="50" charset="0"/>
              </a:rPr>
              <a:t>combines features from early, intermediate and later layers si-multaneously.</a:t>
            </a:r>
          </a:p>
          <a:p>
            <a:pPr marL="1200150" lvl="2" indent="-2857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Joint Models wiith </a:t>
            </a:r>
            <a:r>
              <a:rPr lang="en-US" sz="1200" b="1" u="sng">
                <a:latin typeface="Poppins Light" panose="00000400000000000000" pitchFamily="50" charset="0"/>
                <a:cs typeface="Poppins Light" panose="00000400000000000000" pitchFamily="50" charset="0"/>
              </a:rPr>
              <a:t>Banded Ridge Regression: </a:t>
            </a:r>
            <a:r>
              <a:rPr lang="en-US" sz="1200" u="sng">
                <a:latin typeface="Poppins Light" panose="00000400000000000000" pitchFamily="50" charset="0"/>
                <a:cs typeface="Poppins Light" panose="00000400000000000000" pitchFamily="50" charset="0"/>
              </a:rPr>
              <a:t>fit a joint model on all layers simultaneously </a:t>
            </a:r>
            <a:r>
              <a:rPr lang="en-US" sz="1200">
                <a:latin typeface="Poppins Light" panose="00000400000000000000" pitchFamily="50" charset="0"/>
                <a:cs typeface="Poppins Light" panose="00000400000000000000" pitchFamily="50" charset="0"/>
              </a:rPr>
              <a:t>with banded ridge regression, where </a:t>
            </a:r>
            <a:r>
              <a:rPr lang="en-US" sz="1200" u="sng">
                <a:latin typeface="Poppins Light" panose="00000400000000000000" pitchFamily="50" charset="0"/>
                <a:cs typeface="Poppins Light" panose="00000400000000000000" pitchFamily="50" charset="0"/>
              </a:rPr>
              <a:t>a separate regularization hyperparameter is learned for each layer</a:t>
            </a:r>
            <a:r>
              <a:rPr lang="en-US" sz="1200">
                <a:latin typeface="Poppins Light" panose="00000400000000000000" pitchFamily="50" charset="0"/>
                <a:cs typeface="Poppins Light" panose="00000400000000000000" pitchFamily="50" charset="0"/>
              </a:rPr>
              <a:t>. By performing a selection over layers, this model effectively removes non-predictive or redundant layers and disentangles the contributions of each layer.</a:t>
            </a:r>
          </a:p>
          <a:p>
            <a:pPr marL="800100" lvl="1" indent="-342900">
              <a:spcAft>
                <a:spcPts val="600"/>
              </a:spcAft>
              <a:buFont typeface="+mj-lt"/>
              <a:buAutoNum type="arabicPeriod"/>
            </a:pPr>
            <a:r>
              <a:rPr lang="en-US" sz="1200" b="1" u="sng">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Downsampling</a:t>
            </a:r>
            <a:r>
              <a:rPr lang="en-US" sz="1200">
                <a:latin typeface="Poppins Light" panose="00000400000000000000" pitchFamily="50" charset="0"/>
                <a:cs typeface="Poppins Light" panose="00000400000000000000" pitchFamily="50" charset="0"/>
              </a:rPr>
              <a:t> (tipicamente PCA) -&gt; PCA, LDA, </a:t>
            </a:r>
            <a:r>
              <a:rPr lang="it-IT" sz="1200" b="0" i="0">
                <a:solidFill>
                  <a:srgbClr val="4D5156"/>
                </a:solidFill>
                <a:effectLst/>
                <a:latin typeface="arial" panose="020B0604020202020204" pitchFamily="34" charset="0"/>
              </a:rPr>
              <a:t>MLP, ...</a:t>
            </a:r>
            <a:endParaRPr lang="en-US" sz="1200">
              <a:latin typeface="Poppins Light" panose="00000400000000000000" pitchFamily="50" charset="0"/>
              <a:cs typeface="Poppins Light" panose="00000400000000000000" pitchFamily="50" charset="0"/>
            </a:endParaRPr>
          </a:p>
          <a:p>
            <a:pPr marL="800100" lvl="1" indent="-342900">
              <a:spcAft>
                <a:spcPts val="600"/>
              </a:spcAft>
              <a:buFont typeface="+mj-lt"/>
              <a:buAutoNum type="arabicPeriod"/>
            </a:pPr>
            <a:r>
              <a:rPr lang="en-US" sz="1200" b="1" u="sng">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Linear Regression</a:t>
            </a:r>
            <a:r>
              <a:rPr lang="en-US" sz="1200">
                <a:latin typeface="Poppins Light" panose="00000400000000000000" pitchFamily="50" charset="0"/>
                <a:cs typeface="Poppins Light" panose="00000400000000000000" pitchFamily="50" charset="0"/>
              </a:rPr>
              <a:t> </a:t>
            </a:r>
          </a:p>
          <a:p>
            <a:pPr marL="1257300" lvl="2" indent="-34290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Linear, </a:t>
            </a:r>
            <a:r>
              <a:rPr lang="en-US" sz="1200" b="1">
                <a:latin typeface="Poppins Light" panose="00000400000000000000" pitchFamily="50" charset="0"/>
                <a:cs typeface="Poppins Light" panose="00000400000000000000" pitchFamily="50" charset="0"/>
              </a:rPr>
              <a:t>Ridge</a:t>
            </a:r>
            <a:r>
              <a:rPr lang="en-US" sz="1200">
                <a:latin typeface="Poppins Light" panose="00000400000000000000" pitchFamily="50" charset="0"/>
                <a:cs typeface="Poppins Light" panose="00000400000000000000" pitchFamily="50" charset="0"/>
              </a:rPr>
              <a:t> (la più comune), Banded Ridge</a:t>
            </a:r>
          </a:p>
          <a:p>
            <a:pPr marL="1257300" lvl="2" indent="-34290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Voxel-wise</a:t>
            </a:r>
            <a:r>
              <a:rPr lang="en-US" sz="1200">
                <a:latin typeface="Poppins Light" panose="00000400000000000000" pitchFamily="50" charset="0"/>
                <a:cs typeface="Poppins Light" panose="00000400000000000000" pitchFamily="50" charset="0"/>
              </a:rPr>
              <a:t> (addestrato un modello delle feature indipendentemente per ogni voxel) vs ROI-wise (parametri constrained da tutti i voxel di un ROI)</a:t>
            </a:r>
          </a:p>
          <a:p>
            <a:pPr>
              <a:spcAft>
                <a:spcPts val="600"/>
              </a:spcAft>
            </a:pPr>
            <a:endParaRPr lang="en-US" sz="1400" b="1">
              <a:latin typeface="Poppins Light" panose="00000400000000000000" pitchFamily="50" charset="0"/>
              <a:cs typeface="Poppins Light" panose="00000400000000000000" pitchFamily="50" charset="0"/>
            </a:endParaRPr>
          </a:p>
          <a:p>
            <a:pPr>
              <a:spcAft>
                <a:spcPts val="600"/>
              </a:spcAft>
            </a:pPr>
            <a:endParaRPr lang="it-IT" sz="1200" b="1">
              <a:latin typeface="Poppins Light" panose="00000400000000000000" pitchFamily="2" charset="0"/>
              <a:cs typeface="Poppins Light" panose="00000400000000000000" pitchFamily="2"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9" name="Immagine 8">
            <a:extLst>
              <a:ext uri="{FF2B5EF4-FFF2-40B4-BE49-F238E27FC236}">
                <a16:creationId xmlns:a16="http://schemas.microsoft.com/office/drawing/2014/main" id="{B04CE1E8-0C05-5BD6-134F-B6BFC7A5A9FA}"/>
              </a:ext>
            </a:extLst>
          </p:cNvPr>
          <p:cNvPicPr>
            <a:picLocks noChangeAspect="1"/>
          </p:cNvPicPr>
          <p:nvPr/>
        </p:nvPicPr>
        <p:blipFill>
          <a:blip r:embed="rId2"/>
          <a:stretch>
            <a:fillRect/>
          </a:stretch>
        </p:blipFill>
        <p:spPr>
          <a:xfrm>
            <a:off x="8370957" y="489464"/>
            <a:ext cx="2914329" cy="1528566"/>
          </a:xfrm>
          <a:prstGeom prst="rect">
            <a:avLst/>
          </a:prstGeom>
        </p:spPr>
      </p:pic>
      <p:pic>
        <p:nvPicPr>
          <p:cNvPr id="7" name="Immagine 6">
            <a:extLst>
              <a:ext uri="{FF2B5EF4-FFF2-40B4-BE49-F238E27FC236}">
                <a16:creationId xmlns:a16="http://schemas.microsoft.com/office/drawing/2014/main" id="{58D8EA2D-2BA9-A6A3-1EBA-F9900C8C9CAC}"/>
              </a:ext>
            </a:extLst>
          </p:cNvPr>
          <p:cNvPicPr>
            <a:picLocks noChangeAspect="1"/>
          </p:cNvPicPr>
          <p:nvPr/>
        </p:nvPicPr>
        <p:blipFill>
          <a:blip r:embed="rId3"/>
          <a:stretch>
            <a:fillRect/>
          </a:stretch>
        </p:blipFill>
        <p:spPr>
          <a:xfrm>
            <a:off x="8861357" y="4220817"/>
            <a:ext cx="3239494" cy="1381332"/>
          </a:xfrm>
          <a:prstGeom prst="rect">
            <a:avLst/>
          </a:prstGeom>
        </p:spPr>
      </p:pic>
      <p:pic>
        <p:nvPicPr>
          <p:cNvPr id="12" name="Immagine 11">
            <a:extLst>
              <a:ext uri="{FF2B5EF4-FFF2-40B4-BE49-F238E27FC236}">
                <a16:creationId xmlns:a16="http://schemas.microsoft.com/office/drawing/2014/main" id="{3879071E-FE84-5917-123D-6922B3917088}"/>
              </a:ext>
            </a:extLst>
          </p:cNvPr>
          <p:cNvPicPr>
            <a:picLocks noChangeAspect="1"/>
          </p:cNvPicPr>
          <p:nvPr/>
        </p:nvPicPr>
        <p:blipFill>
          <a:blip r:embed="rId4"/>
          <a:stretch>
            <a:fillRect/>
          </a:stretch>
        </p:blipFill>
        <p:spPr>
          <a:xfrm>
            <a:off x="9208008" y="3097488"/>
            <a:ext cx="2385267" cy="967824"/>
          </a:xfrm>
          <a:prstGeom prst="rect">
            <a:avLst/>
          </a:prstGeom>
        </p:spPr>
      </p:pic>
      <p:cxnSp>
        <p:nvCxnSpPr>
          <p:cNvPr id="14" name="Connettore 2 13">
            <a:extLst>
              <a:ext uri="{FF2B5EF4-FFF2-40B4-BE49-F238E27FC236}">
                <a16:creationId xmlns:a16="http://schemas.microsoft.com/office/drawing/2014/main" id="{5C2DB9A8-8BDB-3E04-489C-22C2AA5D67DD}"/>
              </a:ext>
            </a:extLst>
          </p:cNvPr>
          <p:cNvCxnSpPr/>
          <p:nvPr/>
        </p:nvCxnSpPr>
        <p:spPr>
          <a:xfrm flipV="1">
            <a:off x="8788400" y="3849757"/>
            <a:ext cx="242957" cy="11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4F6CEB0-2C4F-A59F-CA70-33F9CF973238}"/>
              </a:ext>
            </a:extLst>
          </p:cNvPr>
          <p:cNvCxnSpPr>
            <a:cxnSpLocks/>
            <a:endCxn id="7" idx="1"/>
          </p:cNvCxnSpPr>
          <p:nvPr/>
        </p:nvCxnSpPr>
        <p:spPr>
          <a:xfrm>
            <a:off x="8370957" y="4739530"/>
            <a:ext cx="490400" cy="171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423253E9-5299-A913-7734-C4D7E695B528}"/>
              </a:ext>
            </a:extLst>
          </p:cNvPr>
          <p:cNvCxnSpPr>
            <a:cxnSpLocks/>
          </p:cNvCxnSpPr>
          <p:nvPr/>
        </p:nvCxnSpPr>
        <p:spPr>
          <a:xfrm flipV="1">
            <a:off x="7456556" y="1450358"/>
            <a:ext cx="914401" cy="29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95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7316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Tipologie di Encoding Model in Neuroscience</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826712" y="596386"/>
            <a:ext cx="711840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996077"/>
            <a:ext cx="9321671" cy="8063746"/>
          </a:xfrm>
          <a:prstGeom prst="rect">
            <a:avLst/>
          </a:prstGeom>
          <a:noFill/>
        </p:spPr>
        <p:txBody>
          <a:bodyPr wrap="square" rtlCol="0">
            <a:spAutoFit/>
          </a:bodyPr>
          <a:lstStyle/>
          <a:p>
            <a:pPr>
              <a:spcAft>
                <a:spcPts val="600"/>
              </a:spcAft>
            </a:pPr>
            <a:r>
              <a:rPr lang="en-US" sz="1200" b="1" u="sng">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2. </a:t>
            </a:r>
            <a:r>
              <a:rPr lang="en-US" sz="1200" b="1" u="sng">
                <a:effectLst>
                  <a:outerShdw blurRad="38100" dist="38100" dir="2700000" algn="tl">
                    <a:srgbClr val="000000">
                      <a:alpha val="43137"/>
                    </a:srgbClr>
                  </a:outerShdw>
                </a:effectLst>
                <a:highlight>
                  <a:srgbClr val="FFFF00"/>
                </a:highlight>
                <a:latin typeface="Poppins Light" panose="00000400000000000000" pitchFamily="2" charset="0"/>
                <a:cs typeface="Poppins Light" panose="00000400000000000000" pitchFamily="2" charset="0"/>
              </a:rPr>
              <a:t>One-Step: End-to-end CNN Regression Models</a:t>
            </a:r>
          </a:p>
          <a:p>
            <a:pPr marL="742950" lvl="1" indent="-2857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Non si ha separazione di feature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extraction e linear regression</a:t>
            </a:r>
          </a:p>
          <a:p>
            <a:pPr marL="742950" lvl="1" indent="-2857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The output of the feature extractor is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fed into the convolutional response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model to predict the evoked fMRI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activation</a:t>
            </a:r>
          </a:p>
          <a:p>
            <a:pPr marL="742950" lvl="1" indent="-2857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This enables us to train both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components of the network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simultaneously </a:t>
            </a:r>
            <a:br>
              <a:rPr lang="en-US" sz="1200">
                <a:latin typeface="Poppins Light" panose="00000400000000000000" pitchFamily="2" charset="0"/>
                <a:cs typeface="Poppins Light" panose="00000400000000000000" pitchFamily="2" charset="0"/>
              </a:rPr>
            </a:br>
            <a:r>
              <a:rPr lang="en-US" sz="1200">
                <a:latin typeface="Poppins Light" panose="00000400000000000000" pitchFamily="2" charset="0"/>
                <a:cs typeface="Poppins Light" panose="00000400000000000000" pitchFamily="2" charset="0"/>
              </a:rPr>
              <a:t>in an end-to-end fashion.</a:t>
            </a:r>
          </a:p>
          <a:p>
            <a:pPr>
              <a:spcAft>
                <a:spcPts val="600"/>
              </a:spcAft>
            </a:pPr>
            <a:endParaRPr lang="en-US" sz="1200">
              <a:latin typeface="Poppins Light" panose="00000400000000000000" pitchFamily="2" charset="0"/>
              <a:cs typeface="Poppins Light" panose="00000400000000000000" pitchFamily="2" charset="0"/>
            </a:endParaRPr>
          </a:p>
          <a:p>
            <a:pPr>
              <a:spcAft>
                <a:spcPts val="600"/>
              </a:spcAft>
            </a:pPr>
            <a:r>
              <a:rPr lang="en-US" sz="1200">
                <a:latin typeface="Poppins Light" panose="00000400000000000000" pitchFamily="2" charset="0"/>
                <a:cs typeface="Poppins Light" panose="00000400000000000000" pitchFamily="2" charset="0"/>
              </a:rPr>
              <a:t>3. </a:t>
            </a:r>
            <a:r>
              <a:rPr lang="en-US" sz="1200" b="1">
                <a:highlight>
                  <a:srgbClr val="FFFF00"/>
                </a:highlight>
                <a:latin typeface="Poppins Light" panose="00000400000000000000" pitchFamily="2" charset="0"/>
                <a:cs typeface="Poppins Light" panose="00000400000000000000" pitchFamily="2" charset="0"/>
              </a:rPr>
              <a:t>Modelli Generativi</a:t>
            </a:r>
          </a:p>
          <a:p>
            <a:pPr marL="171450" indent="-1714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Tipologie</a:t>
            </a:r>
          </a:p>
          <a:p>
            <a:pPr marL="628650" lvl="1" indent="-171450">
              <a:spcAft>
                <a:spcPts val="600"/>
              </a:spcAft>
              <a:buFont typeface="Arial" panose="020B0604020202020204" pitchFamily="34" charset="0"/>
              <a:buChar char="•"/>
            </a:pPr>
            <a:r>
              <a:rPr lang="en-US" sz="1200" b="1">
                <a:latin typeface="Poppins Light" panose="00000400000000000000" pitchFamily="2" charset="0"/>
                <a:cs typeface="Poppins Light" panose="00000400000000000000" pitchFamily="2" charset="0"/>
              </a:rPr>
              <a:t>GANs</a:t>
            </a:r>
          </a:p>
          <a:p>
            <a:pPr marL="628650" lvl="1" indent="-171450">
              <a:spcAft>
                <a:spcPts val="600"/>
              </a:spcAft>
              <a:buFont typeface="Arial" panose="020B0604020202020204" pitchFamily="34" charset="0"/>
              <a:buChar char="•"/>
            </a:pPr>
            <a:r>
              <a:rPr lang="en-US" sz="1200" b="1">
                <a:latin typeface="Poppins Light" panose="00000400000000000000" pitchFamily="2" charset="0"/>
                <a:cs typeface="Poppins Light" panose="00000400000000000000" pitchFamily="2" charset="0"/>
              </a:rPr>
              <a:t>Variational Autoencoders (VAEs)</a:t>
            </a:r>
          </a:p>
          <a:p>
            <a:pPr marL="171450" indent="-171450">
              <a:spcAft>
                <a:spcPts val="600"/>
              </a:spcAft>
              <a:buFont typeface="Arial" panose="020B0604020202020204" pitchFamily="34" charset="0"/>
              <a:buChar char="•"/>
            </a:pPr>
            <a:r>
              <a:rPr lang="en-US" sz="1200" b="1">
                <a:latin typeface="Poppins Light" panose="00000400000000000000" pitchFamily="2" charset="0"/>
                <a:cs typeface="Poppins Light" panose="00000400000000000000" pitchFamily="2" charset="0"/>
              </a:rPr>
              <a:t>Pro/Contro:</a:t>
            </a:r>
          </a:p>
          <a:p>
            <a:pPr marL="628650" lvl="1" indent="-171450">
              <a:spcAft>
                <a:spcPts val="600"/>
              </a:spcAft>
              <a:buFont typeface="Arial" panose="020B0604020202020204" pitchFamily="34" charset="0"/>
              <a:buChar char="•"/>
            </a:pPr>
            <a:r>
              <a:rPr lang="en-US" sz="1200" b="1">
                <a:latin typeface="Poppins Light" panose="00000400000000000000" pitchFamily="2" charset="0"/>
                <a:cs typeface="Poppins Light" panose="00000400000000000000" pitchFamily="2" charset="0"/>
              </a:rPr>
              <a:t>VAE -&gt; Possibilità d costruire modelli bidirezionali di encoding/decoding</a:t>
            </a:r>
          </a:p>
          <a:p>
            <a:pPr marL="628650" lvl="1" indent="-1714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Sembra che attualmente le performance siano inferiori alle architetture di tipo 1 e 2</a:t>
            </a:r>
          </a:p>
          <a:p>
            <a:pPr marL="628650" lvl="1" indent="-171450">
              <a:spcAft>
                <a:spcPts val="600"/>
              </a:spcAft>
              <a:buFont typeface="Arial" panose="020B0604020202020204" pitchFamily="34" charset="0"/>
              <a:buChar char="•"/>
            </a:pPr>
            <a:r>
              <a:rPr lang="en-US" sz="1200" u="sng">
                <a:latin typeface="Poppins Light" panose="00000400000000000000" pitchFamily="2" charset="0"/>
                <a:cs typeface="Poppins Light" panose="00000400000000000000" pitchFamily="2" charset="0"/>
              </a:rPr>
              <a:t>Possibile utilizzo delle mesh che ho creato?</a:t>
            </a:r>
          </a:p>
          <a:p>
            <a:pPr marL="628650" lvl="1" indent="-1714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marL="628650" lvl="1" indent="-1714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a:spcAft>
                <a:spcPts val="600"/>
              </a:spcAft>
            </a:pPr>
            <a:r>
              <a:rPr lang="en-US" sz="1200">
                <a:latin typeface="Poppins Light" panose="00000400000000000000" pitchFamily="2" charset="0"/>
                <a:cs typeface="Poppins Light" panose="00000400000000000000" pitchFamily="2" charset="0"/>
              </a:rPr>
              <a:t>4. Brain-Optimized Models: building networks closely representing available anatomical and neurophysiological information about brain areas</a:t>
            </a:r>
          </a:p>
          <a:p>
            <a:pPr marL="628650" lvl="1" indent="-171450">
              <a:spcAft>
                <a:spcPts val="600"/>
              </a:spcAft>
              <a:buFont typeface="Arial" panose="020B0604020202020204" pitchFamily="34" charset="0"/>
              <a:buChar char="•"/>
            </a:pPr>
            <a:endParaRPr lang="en-US" sz="1200" b="1">
              <a:latin typeface="Poppins Light" panose="00000400000000000000" pitchFamily="2" charset="0"/>
              <a:cs typeface="Poppins Light" panose="00000400000000000000" pitchFamily="2" charset="0"/>
            </a:endParaRPr>
          </a:p>
          <a:p>
            <a:pPr marL="171450" indent="-1714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marL="742950" lvl="1" indent="-2857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marL="742950" lvl="1" indent="-2857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marL="742950" lvl="1" indent="-2857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marL="742950" lvl="1" indent="-285750">
              <a:spcAft>
                <a:spcPts val="600"/>
              </a:spcAft>
              <a:buFont typeface="Arial" panose="020B0604020202020204" pitchFamily="34" charset="0"/>
              <a:buChar char="•"/>
            </a:pPr>
            <a:endParaRPr lang="en-US" sz="1200">
              <a:latin typeface="Poppins Light" panose="00000400000000000000" pitchFamily="2" charset="0"/>
              <a:cs typeface="Poppins Light" panose="00000400000000000000" pitchFamily="2" charset="0"/>
            </a:endParaRPr>
          </a:p>
          <a:p>
            <a:pPr lvl="1">
              <a:spcAft>
                <a:spcPts val="600"/>
              </a:spcAft>
            </a:pPr>
            <a:endParaRPr lang="en-US" sz="1200">
              <a:latin typeface="Poppins Light" panose="00000400000000000000" pitchFamily="2" charset="0"/>
              <a:cs typeface="Poppins Light" panose="00000400000000000000" pitchFamily="2" charset="0"/>
            </a:endParaRPr>
          </a:p>
          <a:p>
            <a:pPr marL="742950" lvl="1" indent="-285750">
              <a:spcAft>
                <a:spcPts val="600"/>
              </a:spcAft>
              <a:buFont typeface="Arial" panose="020B0604020202020204" pitchFamily="34" charset="0"/>
              <a:buChar char="•"/>
            </a:pPr>
            <a:endParaRPr lang="en-US" sz="1400">
              <a:latin typeface="Poppins Light" panose="00000400000000000000" pitchFamily="50" charset="0"/>
              <a:cs typeface="Poppins Light" panose="00000400000000000000" pitchFamily="50" charset="0"/>
            </a:endParaRPr>
          </a:p>
          <a:p>
            <a:pPr>
              <a:spcAft>
                <a:spcPts val="600"/>
              </a:spcAft>
            </a:pPr>
            <a:endParaRPr lang="it-IT" sz="1200" b="1">
              <a:latin typeface="Poppins Light" panose="00000400000000000000" pitchFamily="2" charset="0"/>
              <a:cs typeface="Poppins Light" panose="00000400000000000000" pitchFamily="2"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 name="Immagine 2">
            <a:extLst>
              <a:ext uri="{FF2B5EF4-FFF2-40B4-BE49-F238E27FC236}">
                <a16:creationId xmlns:a16="http://schemas.microsoft.com/office/drawing/2014/main" id="{FE63F788-BE19-CA16-3A8F-39DC6BABA9EE}"/>
              </a:ext>
            </a:extLst>
          </p:cNvPr>
          <p:cNvPicPr>
            <a:picLocks noChangeAspect="1"/>
          </p:cNvPicPr>
          <p:nvPr/>
        </p:nvPicPr>
        <p:blipFill>
          <a:blip r:embed="rId2"/>
          <a:stretch>
            <a:fillRect/>
          </a:stretch>
        </p:blipFill>
        <p:spPr>
          <a:xfrm>
            <a:off x="4622800" y="729617"/>
            <a:ext cx="6441123" cy="2347138"/>
          </a:xfrm>
          <a:prstGeom prst="rect">
            <a:avLst/>
          </a:prstGeom>
        </p:spPr>
      </p:pic>
    </p:spTree>
    <p:extLst>
      <p:ext uri="{BB962C8B-B14F-4D97-AF65-F5344CB8AC3E}">
        <p14:creationId xmlns:p14="http://schemas.microsoft.com/office/powerpoint/2010/main" val="343346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8438666"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Risultati</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83527" y="2637380"/>
            <a:ext cx="1991753"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5251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Risultati (old)</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829362" y="1001956"/>
            <a:ext cx="2045918"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4" name="Immagine 3">
            <a:extLst>
              <a:ext uri="{FF2B5EF4-FFF2-40B4-BE49-F238E27FC236}">
                <a16:creationId xmlns:a16="http://schemas.microsoft.com/office/drawing/2014/main" id="{DF28E0A0-8C4D-649D-E9CF-3A2527B9F3C1}"/>
              </a:ext>
            </a:extLst>
          </p:cNvPr>
          <p:cNvPicPr>
            <a:picLocks noChangeAspect="1"/>
          </p:cNvPicPr>
          <p:nvPr/>
        </p:nvPicPr>
        <p:blipFill>
          <a:blip r:embed="rId2"/>
          <a:stretch>
            <a:fillRect/>
          </a:stretch>
        </p:blipFill>
        <p:spPr>
          <a:xfrm>
            <a:off x="731838" y="1220337"/>
            <a:ext cx="10528851" cy="4329741"/>
          </a:xfrm>
          <a:prstGeom prst="rect">
            <a:avLst/>
          </a:prstGeom>
        </p:spPr>
      </p:pic>
      <p:sp>
        <p:nvSpPr>
          <p:cNvPr id="9" name="CasellaDiTesto 8">
            <a:extLst>
              <a:ext uri="{FF2B5EF4-FFF2-40B4-BE49-F238E27FC236}">
                <a16:creationId xmlns:a16="http://schemas.microsoft.com/office/drawing/2014/main" id="{4A40FA47-32FE-32AA-E59C-B4EC6716A735}"/>
              </a:ext>
            </a:extLst>
          </p:cNvPr>
          <p:cNvSpPr txBox="1"/>
          <p:nvPr/>
        </p:nvSpPr>
        <p:spPr>
          <a:xfrm>
            <a:off x="731838" y="5603540"/>
            <a:ext cx="6096000" cy="646331"/>
          </a:xfrm>
          <a:prstGeom prst="rect">
            <a:avLst/>
          </a:prstGeom>
          <a:noFill/>
        </p:spPr>
        <p:txBody>
          <a:bodyPr wrap="square">
            <a:spAutoFit/>
          </a:bodyPr>
          <a:lstStyle/>
          <a:p>
            <a:r>
              <a:rPr lang="it-IT" sz="1200">
                <a:latin typeface="Poppins Light" panose="00000400000000000000" pitchFamily="2" charset="0"/>
                <a:cs typeface="Poppins Light" panose="00000400000000000000" pitchFamily="2" charset="0"/>
              </a:rPr>
              <a:t>Test Score: score su test set (ottenuto mediante submission)</a:t>
            </a:r>
          </a:p>
          <a:p>
            <a:r>
              <a:rPr lang="it-IT" sz="1200">
                <a:latin typeface="Poppins Light" panose="00000400000000000000" pitchFamily="2" charset="0"/>
                <a:cs typeface="Poppins Light" panose="00000400000000000000" pitchFamily="2" charset="0"/>
              </a:rPr>
              <a:t>Val Score: score su validation set (calcolato)</a:t>
            </a:r>
          </a:p>
          <a:p>
            <a:r>
              <a:rPr lang="it-IT" sz="1200">
                <a:latin typeface="Poppins Light" panose="00000400000000000000" pitchFamily="2" charset="0"/>
                <a:cs typeface="Poppins Light" panose="00000400000000000000" pitchFamily="2" charset="0"/>
              </a:rPr>
              <a:t>S1L e S1R: Val score solo su emisferi del primo soggetto (calcolato)</a:t>
            </a:r>
            <a:endParaRPr lang="it-IT" sz="1200"/>
          </a:p>
        </p:txBody>
      </p:sp>
      <p:sp>
        <p:nvSpPr>
          <p:cNvPr id="2" name="Rettangolo 1">
            <a:extLst>
              <a:ext uri="{FF2B5EF4-FFF2-40B4-BE49-F238E27FC236}">
                <a16:creationId xmlns:a16="http://schemas.microsoft.com/office/drawing/2014/main" id="{8A35A873-5AF4-B71D-4754-69175ABB096F}"/>
              </a:ext>
            </a:extLst>
          </p:cNvPr>
          <p:cNvSpPr/>
          <p:nvPr/>
        </p:nvSpPr>
        <p:spPr>
          <a:xfrm rot="5400000">
            <a:off x="3239846" y="867638"/>
            <a:ext cx="231846" cy="481785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890635C6-7F7C-E12A-115B-E05D5C29D398}"/>
              </a:ext>
            </a:extLst>
          </p:cNvPr>
          <p:cNvSpPr txBox="1"/>
          <p:nvPr/>
        </p:nvSpPr>
        <p:spPr>
          <a:xfrm>
            <a:off x="-1" y="3121223"/>
            <a:ext cx="946839" cy="307777"/>
          </a:xfrm>
          <a:prstGeom prst="rect">
            <a:avLst/>
          </a:prstGeom>
          <a:noFill/>
        </p:spPr>
        <p:txBody>
          <a:bodyPr wrap="square">
            <a:spAutoFit/>
          </a:bodyPr>
          <a:lstStyle/>
          <a:p>
            <a:r>
              <a:rPr lang="it-IT" sz="1400">
                <a:solidFill>
                  <a:srgbClr val="FF0000"/>
                </a:solidFill>
                <a:latin typeface="Poppins Light" panose="00000400000000000000" pitchFamily="2" charset="0"/>
                <a:cs typeface="Poppins Light" panose="00000400000000000000" pitchFamily="2" charset="0"/>
              </a:rPr>
              <a:t>Baseline</a:t>
            </a:r>
            <a:endParaRPr lang="it-IT" sz="1400">
              <a:solidFill>
                <a:srgbClr val="FF0000"/>
              </a:solidFill>
            </a:endParaRPr>
          </a:p>
        </p:txBody>
      </p:sp>
    </p:spTree>
    <p:extLst>
      <p:ext uri="{BB962C8B-B14F-4D97-AF65-F5344CB8AC3E}">
        <p14:creationId xmlns:p14="http://schemas.microsoft.com/office/powerpoint/2010/main" val="3303433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0DC8C8FE-AAD2-9861-3DA6-1A787B9A6669}"/>
              </a:ext>
            </a:extLst>
          </p:cNvPr>
          <p:cNvPicPr>
            <a:picLocks noChangeAspect="1"/>
          </p:cNvPicPr>
          <p:nvPr/>
        </p:nvPicPr>
        <p:blipFill>
          <a:blip r:embed="rId2"/>
          <a:stretch>
            <a:fillRect/>
          </a:stretch>
        </p:blipFill>
        <p:spPr>
          <a:xfrm>
            <a:off x="716409" y="1127021"/>
            <a:ext cx="10119360" cy="4729023"/>
          </a:xfrm>
          <a:prstGeom prst="rect">
            <a:avLst/>
          </a:prstGeom>
        </p:spPr>
      </p:pic>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Risultati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829362" y="1001956"/>
            <a:ext cx="128391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9" name="CasellaDiTesto 8">
            <a:extLst>
              <a:ext uri="{FF2B5EF4-FFF2-40B4-BE49-F238E27FC236}">
                <a16:creationId xmlns:a16="http://schemas.microsoft.com/office/drawing/2014/main" id="{4A40FA47-32FE-32AA-E59C-B4EC6716A735}"/>
              </a:ext>
            </a:extLst>
          </p:cNvPr>
          <p:cNvSpPr txBox="1"/>
          <p:nvPr/>
        </p:nvSpPr>
        <p:spPr>
          <a:xfrm>
            <a:off x="731838" y="5603540"/>
            <a:ext cx="6096000" cy="1015663"/>
          </a:xfrm>
          <a:prstGeom prst="rect">
            <a:avLst/>
          </a:prstGeom>
          <a:noFill/>
        </p:spPr>
        <p:txBody>
          <a:bodyPr wrap="square">
            <a:spAutoFit/>
          </a:bodyPr>
          <a:lstStyle/>
          <a:p>
            <a:endParaRPr lang="it-IT" sz="1200">
              <a:latin typeface="Poppins Light" panose="00000400000000000000" pitchFamily="2" charset="0"/>
              <a:cs typeface="Poppins Light" panose="00000400000000000000" pitchFamily="2" charset="0"/>
            </a:endParaRPr>
          </a:p>
          <a:p>
            <a:endParaRPr lang="it-IT" sz="1200">
              <a:latin typeface="Poppins Light" panose="00000400000000000000" pitchFamily="2" charset="0"/>
              <a:cs typeface="Poppins Light" panose="00000400000000000000" pitchFamily="2" charset="0"/>
            </a:endParaRPr>
          </a:p>
          <a:p>
            <a:r>
              <a:rPr lang="it-IT" sz="1200">
                <a:latin typeface="Poppins Light" panose="00000400000000000000" pitchFamily="2" charset="0"/>
                <a:cs typeface="Poppins Light" panose="00000400000000000000" pitchFamily="2" charset="0"/>
              </a:rPr>
              <a:t>Test Score: score su test set (ottenuto mediante submission)</a:t>
            </a:r>
          </a:p>
          <a:p>
            <a:r>
              <a:rPr lang="it-IT" sz="1200">
                <a:latin typeface="Poppins Light" panose="00000400000000000000" pitchFamily="2" charset="0"/>
                <a:cs typeface="Poppins Light" panose="00000400000000000000" pitchFamily="2" charset="0"/>
              </a:rPr>
              <a:t>Val Score: score su validation set (calcolato)</a:t>
            </a:r>
          </a:p>
          <a:p>
            <a:r>
              <a:rPr lang="it-IT" sz="1200">
                <a:latin typeface="Poppins Light" panose="00000400000000000000" pitchFamily="2" charset="0"/>
                <a:cs typeface="Poppins Light" panose="00000400000000000000" pitchFamily="2" charset="0"/>
              </a:rPr>
              <a:t>S1L e S1R: Val score solo su emisferi del primo soggetto (calcolato)</a:t>
            </a:r>
          </a:p>
        </p:txBody>
      </p:sp>
      <p:sp>
        <p:nvSpPr>
          <p:cNvPr id="2" name="Rettangolo 1">
            <a:extLst>
              <a:ext uri="{FF2B5EF4-FFF2-40B4-BE49-F238E27FC236}">
                <a16:creationId xmlns:a16="http://schemas.microsoft.com/office/drawing/2014/main" id="{8A35A873-5AF4-B71D-4754-69175ABB096F}"/>
              </a:ext>
            </a:extLst>
          </p:cNvPr>
          <p:cNvSpPr/>
          <p:nvPr/>
        </p:nvSpPr>
        <p:spPr>
          <a:xfrm rot="5400000">
            <a:off x="2210232" y="3256458"/>
            <a:ext cx="204665" cy="2731452"/>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890635C6-7F7C-E12A-115B-E05D5C29D398}"/>
              </a:ext>
            </a:extLst>
          </p:cNvPr>
          <p:cNvSpPr txBox="1"/>
          <p:nvPr/>
        </p:nvSpPr>
        <p:spPr>
          <a:xfrm>
            <a:off x="25529" y="4482624"/>
            <a:ext cx="946839" cy="307777"/>
          </a:xfrm>
          <a:prstGeom prst="rect">
            <a:avLst/>
          </a:prstGeom>
          <a:noFill/>
        </p:spPr>
        <p:txBody>
          <a:bodyPr wrap="square">
            <a:spAutoFit/>
          </a:bodyPr>
          <a:lstStyle/>
          <a:p>
            <a:r>
              <a:rPr lang="it-IT" sz="1400">
                <a:solidFill>
                  <a:srgbClr val="FF0000"/>
                </a:solidFill>
                <a:latin typeface="Poppins Light" panose="00000400000000000000" pitchFamily="2" charset="0"/>
                <a:cs typeface="Poppins Light" panose="00000400000000000000" pitchFamily="2" charset="0"/>
              </a:rPr>
              <a:t>Baseline</a:t>
            </a:r>
            <a:endParaRPr lang="it-IT" sz="1400">
              <a:solidFill>
                <a:srgbClr val="FF0000"/>
              </a:solidFill>
            </a:endParaRPr>
          </a:p>
        </p:txBody>
      </p:sp>
      <p:sp>
        <p:nvSpPr>
          <p:cNvPr id="12" name="Rettangolo 11">
            <a:extLst>
              <a:ext uri="{FF2B5EF4-FFF2-40B4-BE49-F238E27FC236}">
                <a16:creationId xmlns:a16="http://schemas.microsoft.com/office/drawing/2014/main" id="{7AC986B3-CFB6-768B-E95F-35EEB181D5BE}"/>
              </a:ext>
            </a:extLst>
          </p:cNvPr>
          <p:cNvSpPr/>
          <p:nvPr/>
        </p:nvSpPr>
        <p:spPr>
          <a:xfrm rot="5400000">
            <a:off x="3946561" y="1139508"/>
            <a:ext cx="204662" cy="53810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B564AD58-0087-89AA-E141-3BB2104538D0}"/>
              </a:ext>
            </a:extLst>
          </p:cNvPr>
          <p:cNvSpPr txBox="1"/>
          <p:nvPr/>
        </p:nvSpPr>
        <p:spPr>
          <a:xfrm>
            <a:off x="4318000" y="659874"/>
            <a:ext cx="6096000" cy="276999"/>
          </a:xfrm>
          <a:prstGeom prst="rect">
            <a:avLst/>
          </a:prstGeom>
          <a:noFill/>
        </p:spPr>
        <p:txBody>
          <a:bodyPr wrap="square">
            <a:spAutoFit/>
          </a:bodyPr>
          <a:lstStyle/>
          <a:p>
            <a:r>
              <a:rPr lang="it-IT" sz="1200">
                <a:latin typeface="Poppins Light" panose="00000400000000000000" pitchFamily="2" charset="0"/>
                <a:cs typeface="Poppins Light" panose="00000400000000000000" pitchFamily="2" charset="0"/>
              </a:rPr>
              <a:t>Miglior Modello resta VGG-16</a:t>
            </a:r>
            <a:endParaRPr lang="it-IT" sz="1200"/>
          </a:p>
        </p:txBody>
      </p:sp>
      <p:cxnSp>
        <p:nvCxnSpPr>
          <p:cNvPr id="15" name="Connettore 2 14">
            <a:extLst>
              <a:ext uri="{FF2B5EF4-FFF2-40B4-BE49-F238E27FC236}">
                <a16:creationId xmlns:a16="http://schemas.microsoft.com/office/drawing/2014/main" id="{E8D74BE4-1AC4-80BF-2A84-DB01D948F330}"/>
              </a:ext>
            </a:extLst>
          </p:cNvPr>
          <p:cNvCxnSpPr>
            <a:cxnSpLocks/>
          </p:cNvCxnSpPr>
          <p:nvPr/>
        </p:nvCxnSpPr>
        <p:spPr>
          <a:xfrm flipV="1">
            <a:off x="4317947" y="938729"/>
            <a:ext cx="53" cy="323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C95D6F19-BA4A-F77B-2F17-D94B5DBBC9F3}"/>
              </a:ext>
            </a:extLst>
          </p:cNvPr>
          <p:cNvSpPr txBox="1"/>
          <p:nvPr/>
        </p:nvSpPr>
        <p:spPr>
          <a:xfrm>
            <a:off x="57968" y="1691818"/>
            <a:ext cx="914400" cy="646331"/>
          </a:xfrm>
          <a:prstGeom prst="rect">
            <a:avLst/>
          </a:prstGeom>
          <a:noFill/>
        </p:spPr>
        <p:txBody>
          <a:bodyPr wrap="square">
            <a:spAutoFit/>
          </a:bodyPr>
          <a:lstStyle/>
          <a:p>
            <a:r>
              <a:rPr lang="it-IT" sz="1200">
                <a:latin typeface="Poppins Light" panose="00000400000000000000" pitchFamily="2" charset="0"/>
                <a:cs typeface="Poppins Light" panose="00000400000000000000" pitchFamily="2" charset="0"/>
              </a:rPr>
              <a:t>Nuovi Modelli Testati</a:t>
            </a:r>
            <a:endParaRPr lang="it-IT" sz="1200"/>
          </a:p>
        </p:txBody>
      </p:sp>
      <p:sp>
        <p:nvSpPr>
          <p:cNvPr id="19" name="Rettangolo 18">
            <a:extLst>
              <a:ext uri="{FF2B5EF4-FFF2-40B4-BE49-F238E27FC236}">
                <a16:creationId xmlns:a16="http://schemas.microsoft.com/office/drawing/2014/main" id="{935751E0-6C87-3203-56ED-2125A5A2864F}"/>
              </a:ext>
            </a:extLst>
          </p:cNvPr>
          <p:cNvSpPr/>
          <p:nvPr/>
        </p:nvSpPr>
        <p:spPr>
          <a:xfrm rot="5400000">
            <a:off x="992045" y="2236777"/>
            <a:ext cx="365145" cy="363225"/>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0AA0ED40-1A8F-01D0-E63F-B8D7CFE18380}"/>
              </a:ext>
            </a:extLst>
          </p:cNvPr>
          <p:cNvSpPr/>
          <p:nvPr/>
        </p:nvSpPr>
        <p:spPr>
          <a:xfrm rot="5400000">
            <a:off x="992045" y="2842483"/>
            <a:ext cx="365145" cy="363225"/>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828F2613-251C-D35C-8F23-E266262532A3}"/>
              </a:ext>
            </a:extLst>
          </p:cNvPr>
          <p:cNvSpPr/>
          <p:nvPr/>
        </p:nvSpPr>
        <p:spPr>
          <a:xfrm rot="5400000">
            <a:off x="1072283" y="5324674"/>
            <a:ext cx="204667" cy="363225"/>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BEC542B2-FB92-4FFA-5EEB-3E722FD7E284}"/>
              </a:ext>
            </a:extLst>
          </p:cNvPr>
          <p:cNvSpPr/>
          <p:nvPr/>
        </p:nvSpPr>
        <p:spPr>
          <a:xfrm rot="5400000">
            <a:off x="2010946" y="1577447"/>
            <a:ext cx="204666" cy="607065"/>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8456F6E-02DC-FC7D-587C-538C5F3FD17C}"/>
              </a:ext>
            </a:extLst>
          </p:cNvPr>
          <p:cNvSpPr/>
          <p:nvPr/>
        </p:nvSpPr>
        <p:spPr>
          <a:xfrm rot="5400000">
            <a:off x="138354" y="1678401"/>
            <a:ext cx="535169" cy="579664"/>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0EF40E9C-C7F5-15F7-CE07-26BFC81FCB66}"/>
              </a:ext>
            </a:extLst>
          </p:cNvPr>
          <p:cNvSpPr txBox="1"/>
          <p:nvPr/>
        </p:nvSpPr>
        <p:spPr>
          <a:xfrm>
            <a:off x="2220089" y="293696"/>
            <a:ext cx="3083378" cy="307777"/>
          </a:xfrm>
          <a:prstGeom prst="rect">
            <a:avLst/>
          </a:prstGeom>
          <a:noFill/>
        </p:spPr>
        <p:txBody>
          <a:bodyPr wrap="square">
            <a:spAutoFit/>
          </a:bodyPr>
          <a:lstStyle/>
          <a:p>
            <a:r>
              <a:rPr lang="it-IT" sz="1400">
                <a:solidFill>
                  <a:srgbClr val="FF0000"/>
                </a:solidFill>
                <a:latin typeface="Poppins Light" panose="00000400000000000000" pitchFamily="2" charset="0"/>
                <a:cs typeface="Poppins Light" panose="00000400000000000000" pitchFamily="2" charset="0"/>
              </a:rPr>
              <a:t>Miglior Modello Challenge: 62%</a:t>
            </a:r>
            <a:endParaRPr lang="it-IT" sz="1400">
              <a:solidFill>
                <a:srgbClr val="FF0000"/>
              </a:solidFill>
            </a:endParaRPr>
          </a:p>
        </p:txBody>
      </p:sp>
    </p:spTree>
    <p:extLst>
      <p:ext uri="{BB962C8B-B14F-4D97-AF65-F5344CB8AC3E}">
        <p14:creationId xmlns:p14="http://schemas.microsoft.com/office/powerpoint/2010/main" val="3905090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ROI-wise Accuracy - </a:t>
            </a:r>
            <a:r>
              <a:rPr lang="en-GB" sz="2800" b="1" u="sng">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rPr>
              <a:t>Alexnet</a:t>
            </a:r>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 early layer vs late layer</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895736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4" name="Immagine 3" descr="Immagine che contiene grafico&#10;&#10;Descrizione generata automaticamente">
            <a:extLst>
              <a:ext uri="{FF2B5EF4-FFF2-40B4-BE49-F238E27FC236}">
                <a16:creationId xmlns:a16="http://schemas.microsoft.com/office/drawing/2014/main" id="{D0213840-E9F4-2266-DEB5-FD8D7C707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996" y="601112"/>
            <a:ext cx="9316279" cy="3105426"/>
          </a:xfrm>
          <a:prstGeom prst="rect">
            <a:avLst/>
          </a:prstGeom>
        </p:spPr>
      </p:pic>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830997"/>
          </a:xfrm>
          <a:prstGeom prst="rect">
            <a:avLst/>
          </a:prstGeom>
          <a:noFill/>
        </p:spPr>
        <p:txBody>
          <a:bodyPr wrap="square" rtlCol="0">
            <a:spAutoFit/>
          </a:bodyPr>
          <a:lstStyle/>
          <a:p>
            <a:pPr lvl="2" algn="r">
              <a:spcAft>
                <a:spcPts val="600"/>
              </a:spcAft>
            </a:pPr>
            <a:r>
              <a:rPr lang="en-US" sz="1200">
                <a:highlight>
                  <a:srgbClr val="FFFF00"/>
                </a:highlight>
                <a:latin typeface="Poppins Light" panose="00000400000000000000" pitchFamily="50" charset="0"/>
                <a:cs typeface="Poppins Light" panose="00000400000000000000" pitchFamily="50" charset="0"/>
              </a:rPr>
              <a:t>Alexnet </a:t>
            </a:r>
            <a:r>
              <a:rPr lang="en-US" sz="1200" b="1" u="sng">
                <a:highlight>
                  <a:srgbClr val="FFFF00"/>
                </a:highlight>
                <a:latin typeface="Poppins Light" panose="00000400000000000000" pitchFamily="50" charset="0"/>
                <a:cs typeface="Poppins Light" panose="00000400000000000000" pitchFamily="50" charset="0"/>
              </a:rPr>
              <a:t>Early</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of the first convolutional block </a:t>
            </a:r>
            <a:r>
              <a:rPr lang="en-US" sz="1200">
                <a:latin typeface="Poppins Light" panose="00000400000000000000" pitchFamily="50" charset="0"/>
                <a:cs typeface="Poppins Light" panose="00000400000000000000" pitchFamily="50" charset="0"/>
              </a:rPr>
              <a:t>(</a:t>
            </a:r>
            <a:r>
              <a:rPr lang="en-US" sz="1200" b="1">
                <a:latin typeface="Poppins Light" panose="00000400000000000000" pitchFamily="50" charset="0"/>
                <a:cs typeface="Poppins Light" panose="00000400000000000000" pitchFamily="50" charset="0"/>
              </a:rPr>
              <a:t>features.2</a:t>
            </a:r>
            <a:r>
              <a:rPr lang="en-US" sz="1200">
                <a:latin typeface="Poppins Light" panose="00000400000000000000" pitchFamily="50" charset="0"/>
                <a:cs typeface="Poppins Light" panose="00000400000000000000" pitchFamily="50" charset="0"/>
              </a:rPr>
              <a:t>)</a:t>
            </a:r>
          </a:p>
        </p:txBody>
      </p:sp>
      <p:pic>
        <p:nvPicPr>
          <p:cNvPr id="13" name="Immagine 12" descr="Immagine che contiene grafico&#10;&#10;Descrizione generata automaticamente">
            <a:extLst>
              <a:ext uri="{FF2B5EF4-FFF2-40B4-BE49-F238E27FC236}">
                <a16:creationId xmlns:a16="http://schemas.microsoft.com/office/drawing/2014/main" id="{AA9D1346-04B4-D782-F1D2-18163FBD7B3D}"/>
              </a:ext>
            </a:extLst>
          </p:cNvPr>
          <p:cNvPicPr>
            <a:picLocks noChangeAspect="1"/>
          </p:cNvPicPr>
          <p:nvPr/>
        </p:nvPicPr>
        <p:blipFill rotWithShape="1">
          <a:blip r:embed="rId3">
            <a:extLst>
              <a:ext uri="{28A0092B-C50C-407E-A947-70E740481C1C}">
                <a14:useLocalDpi xmlns:a14="http://schemas.microsoft.com/office/drawing/2010/main" val="0"/>
              </a:ext>
            </a:extLst>
          </a:blip>
          <a:srcRect b="8051"/>
          <a:stretch/>
        </p:blipFill>
        <p:spPr>
          <a:xfrm>
            <a:off x="2944968" y="3831675"/>
            <a:ext cx="9247032" cy="2834169"/>
          </a:xfrm>
          <a:prstGeom prst="rect">
            <a:avLst/>
          </a:prstGeom>
        </p:spPr>
      </p:pic>
      <p:sp>
        <p:nvSpPr>
          <p:cNvPr id="14" name="CasellaDiTesto 5">
            <a:extLst>
              <a:ext uri="{FF2B5EF4-FFF2-40B4-BE49-F238E27FC236}">
                <a16:creationId xmlns:a16="http://schemas.microsoft.com/office/drawing/2014/main" id="{793A853F-6C56-C904-45E2-ECD9F95AA60B}"/>
              </a:ext>
            </a:extLst>
          </p:cNvPr>
          <p:cNvSpPr txBox="1"/>
          <p:nvPr/>
        </p:nvSpPr>
        <p:spPr>
          <a:xfrm>
            <a:off x="-578767" y="4260909"/>
            <a:ext cx="3633393" cy="646331"/>
          </a:xfrm>
          <a:prstGeom prst="rect">
            <a:avLst/>
          </a:prstGeom>
          <a:noFill/>
        </p:spPr>
        <p:txBody>
          <a:bodyPr wrap="square" rtlCol="0">
            <a:spAutoFit/>
          </a:bodyPr>
          <a:lstStyle/>
          <a:p>
            <a:pPr lvl="2" algn="r">
              <a:spcAft>
                <a:spcPts val="600"/>
              </a:spcAft>
            </a:pPr>
            <a:r>
              <a:rPr lang="en-US" sz="1200">
                <a:highlight>
                  <a:srgbClr val="FFFF00"/>
                </a:highlight>
                <a:latin typeface="Poppins Light" panose="00000400000000000000" pitchFamily="50" charset="0"/>
                <a:cs typeface="Poppins Light" panose="00000400000000000000" pitchFamily="50" charset="0"/>
              </a:rPr>
              <a:t>Alexnet </a:t>
            </a:r>
            <a:r>
              <a:rPr lang="en-US" sz="1200" b="1" u="sng">
                <a:highlight>
                  <a:srgbClr val="FFFF00"/>
                </a:highlight>
                <a:latin typeface="Poppins Light" panose="00000400000000000000" pitchFamily="50" charset="0"/>
                <a:cs typeface="Poppins Light" panose="00000400000000000000" pitchFamily="50" charset="0"/>
              </a:rPr>
              <a:t>Late</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Layer</a:t>
            </a:r>
            <a:r>
              <a:rPr lang="en-US" sz="1200">
                <a:latin typeface="Poppins Light" panose="00000400000000000000" pitchFamily="50" charset="0"/>
                <a:cs typeface="Poppins Light" panose="00000400000000000000" pitchFamily="50" charset="0"/>
              </a:rPr>
              <a:t> of the </a:t>
            </a:r>
            <a:r>
              <a:rPr lang="en-US" sz="1200" b="1">
                <a:latin typeface="Poppins Light" panose="00000400000000000000" pitchFamily="50" charset="0"/>
                <a:cs typeface="Poppins Light" panose="00000400000000000000" pitchFamily="50" charset="0"/>
              </a:rPr>
              <a:t>last</a:t>
            </a:r>
            <a:r>
              <a:rPr lang="en-US" sz="1200">
                <a:latin typeface="Poppins Light" panose="00000400000000000000" pitchFamily="50" charset="0"/>
                <a:cs typeface="Poppins Light" panose="00000400000000000000" pitchFamily="50" charset="0"/>
              </a:rPr>
              <a:t> convolutional block (</a:t>
            </a:r>
            <a:r>
              <a:rPr lang="en-US" sz="1200" b="1">
                <a:latin typeface="Poppins Light" panose="00000400000000000000" pitchFamily="50" charset="0"/>
                <a:cs typeface="Poppins Light" panose="00000400000000000000" pitchFamily="50" charset="0"/>
              </a:rPr>
              <a:t>features.2</a:t>
            </a:r>
            <a:r>
              <a:rPr lang="en-US" sz="1200">
                <a:latin typeface="Poppins Light" panose="00000400000000000000" pitchFamily="50" charset="0"/>
                <a:cs typeface="Poppins Light" panose="00000400000000000000" pitchFamily="50" charset="0"/>
              </a:rPr>
              <a:t>)</a:t>
            </a: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2" name="Rettangolo 1">
            <a:extLst>
              <a:ext uri="{FF2B5EF4-FFF2-40B4-BE49-F238E27FC236}">
                <a16:creationId xmlns:a16="http://schemas.microsoft.com/office/drawing/2014/main" id="{45B2E598-D416-5018-3408-32CDD40C4CD6}"/>
              </a:ext>
            </a:extLst>
          </p:cNvPr>
          <p:cNvSpPr/>
          <p:nvPr/>
        </p:nvSpPr>
        <p:spPr>
          <a:xfrm rot="5400000">
            <a:off x="4243873" y="5532095"/>
            <a:ext cx="217587"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12F5A88F-C401-52D6-1130-3CBD3FBD292C}"/>
              </a:ext>
            </a:extLst>
          </p:cNvPr>
          <p:cNvSpPr/>
          <p:nvPr/>
        </p:nvSpPr>
        <p:spPr>
          <a:xfrm rot="5400000">
            <a:off x="5304222" y="2942024"/>
            <a:ext cx="496007"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5">
            <a:extLst>
              <a:ext uri="{FF2B5EF4-FFF2-40B4-BE49-F238E27FC236}">
                <a16:creationId xmlns:a16="http://schemas.microsoft.com/office/drawing/2014/main" id="{E675C2BF-A932-6E5C-0E33-9C48806625FE}"/>
              </a:ext>
            </a:extLst>
          </p:cNvPr>
          <p:cNvSpPr txBox="1"/>
          <p:nvPr/>
        </p:nvSpPr>
        <p:spPr>
          <a:xfrm>
            <a:off x="4179419" y="334738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Body Selective</a:t>
            </a:r>
          </a:p>
        </p:txBody>
      </p:sp>
      <p:sp>
        <p:nvSpPr>
          <p:cNvPr id="7" name="Rettangolo 6">
            <a:extLst>
              <a:ext uri="{FF2B5EF4-FFF2-40B4-BE49-F238E27FC236}">
                <a16:creationId xmlns:a16="http://schemas.microsoft.com/office/drawing/2014/main" id="{C43C58E5-FB10-3860-E3F1-72F74E7288C2}"/>
              </a:ext>
            </a:extLst>
          </p:cNvPr>
          <p:cNvSpPr/>
          <p:nvPr/>
        </p:nvSpPr>
        <p:spPr>
          <a:xfrm rot="5400000">
            <a:off x="6289994" y="2964267"/>
            <a:ext cx="496007"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5">
            <a:extLst>
              <a:ext uri="{FF2B5EF4-FFF2-40B4-BE49-F238E27FC236}">
                <a16:creationId xmlns:a16="http://schemas.microsoft.com/office/drawing/2014/main" id="{4C1BD0A6-EED0-E362-78F3-A154ADB5DF4F}"/>
              </a:ext>
            </a:extLst>
          </p:cNvPr>
          <p:cNvSpPr txBox="1"/>
          <p:nvPr/>
        </p:nvSpPr>
        <p:spPr>
          <a:xfrm>
            <a:off x="5146033" y="337425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Face Selective</a:t>
            </a:r>
          </a:p>
        </p:txBody>
      </p:sp>
      <p:sp>
        <p:nvSpPr>
          <p:cNvPr id="12" name="Rettangolo 11">
            <a:extLst>
              <a:ext uri="{FF2B5EF4-FFF2-40B4-BE49-F238E27FC236}">
                <a16:creationId xmlns:a16="http://schemas.microsoft.com/office/drawing/2014/main" id="{5693C1C7-96AE-2EE1-83D8-2640E724BCB8}"/>
              </a:ext>
            </a:extLst>
          </p:cNvPr>
          <p:cNvSpPr/>
          <p:nvPr/>
        </p:nvSpPr>
        <p:spPr>
          <a:xfrm rot="5400000">
            <a:off x="7525521" y="2956007"/>
            <a:ext cx="496007"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5">
            <a:extLst>
              <a:ext uri="{FF2B5EF4-FFF2-40B4-BE49-F238E27FC236}">
                <a16:creationId xmlns:a16="http://schemas.microsoft.com/office/drawing/2014/main" id="{737DFE1E-05D9-33F2-3478-7FD615A91F3C}"/>
              </a:ext>
            </a:extLst>
          </p:cNvPr>
          <p:cNvSpPr txBox="1"/>
          <p:nvPr/>
        </p:nvSpPr>
        <p:spPr>
          <a:xfrm>
            <a:off x="6434472" y="3326643"/>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Place Selective</a:t>
            </a:r>
          </a:p>
        </p:txBody>
      </p:sp>
      <p:sp>
        <p:nvSpPr>
          <p:cNvPr id="19" name="Rettangolo 18">
            <a:extLst>
              <a:ext uri="{FF2B5EF4-FFF2-40B4-BE49-F238E27FC236}">
                <a16:creationId xmlns:a16="http://schemas.microsoft.com/office/drawing/2014/main" id="{C3ACD9C3-6195-96A1-3D72-348FA00F3FA2}"/>
              </a:ext>
            </a:extLst>
          </p:cNvPr>
          <p:cNvSpPr/>
          <p:nvPr/>
        </p:nvSpPr>
        <p:spPr>
          <a:xfrm rot="5400000">
            <a:off x="8431696" y="2822122"/>
            <a:ext cx="496007" cy="1050518"/>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5">
            <a:extLst>
              <a:ext uri="{FF2B5EF4-FFF2-40B4-BE49-F238E27FC236}">
                <a16:creationId xmlns:a16="http://schemas.microsoft.com/office/drawing/2014/main" id="{5B93F235-3F8F-299E-14DB-FE1C88CC9F5C}"/>
              </a:ext>
            </a:extLst>
          </p:cNvPr>
          <p:cNvSpPr txBox="1"/>
          <p:nvPr/>
        </p:nvSpPr>
        <p:spPr>
          <a:xfrm>
            <a:off x="7248991" y="3347380"/>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Word Selective</a:t>
            </a:r>
          </a:p>
        </p:txBody>
      </p:sp>
      <p:sp>
        <p:nvSpPr>
          <p:cNvPr id="21" name="Rettangolo 20">
            <a:extLst>
              <a:ext uri="{FF2B5EF4-FFF2-40B4-BE49-F238E27FC236}">
                <a16:creationId xmlns:a16="http://schemas.microsoft.com/office/drawing/2014/main" id="{FEF21CAA-3D2D-0430-4193-ACADA02E46AE}"/>
              </a:ext>
            </a:extLst>
          </p:cNvPr>
          <p:cNvSpPr/>
          <p:nvPr/>
        </p:nvSpPr>
        <p:spPr>
          <a:xfrm rot="5400000">
            <a:off x="5505898" y="6007881"/>
            <a:ext cx="226618"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EFFC55FF-016F-2A53-8ABF-6D4A1C2DF969}"/>
              </a:ext>
            </a:extLst>
          </p:cNvPr>
          <p:cNvSpPr/>
          <p:nvPr/>
        </p:nvSpPr>
        <p:spPr>
          <a:xfrm rot="5400000">
            <a:off x="6444957" y="6022409"/>
            <a:ext cx="255675"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122A8CF8-4BCC-A828-2AF6-12549BE3CE89}"/>
              </a:ext>
            </a:extLst>
          </p:cNvPr>
          <p:cNvSpPr/>
          <p:nvPr/>
        </p:nvSpPr>
        <p:spPr>
          <a:xfrm rot="5400000">
            <a:off x="7707278" y="6022408"/>
            <a:ext cx="255675"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AC60FA71-0D5C-1133-B76A-6956931DBE15}"/>
              </a:ext>
            </a:extLst>
          </p:cNvPr>
          <p:cNvSpPr/>
          <p:nvPr/>
        </p:nvSpPr>
        <p:spPr>
          <a:xfrm rot="5400000">
            <a:off x="8517821" y="5956083"/>
            <a:ext cx="284731" cy="886346"/>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10245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magine 29">
            <a:extLst>
              <a:ext uri="{FF2B5EF4-FFF2-40B4-BE49-F238E27FC236}">
                <a16:creationId xmlns:a16="http://schemas.microsoft.com/office/drawing/2014/main" id="{2F25ADF2-939F-3693-8390-C4B3661378FA}"/>
              </a:ext>
            </a:extLst>
          </p:cNvPr>
          <p:cNvPicPr>
            <a:picLocks noChangeAspect="1"/>
          </p:cNvPicPr>
          <p:nvPr/>
        </p:nvPicPr>
        <p:blipFill>
          <a:blip r:embed="rId2"/>
          <a:stretch>
            <a:fillRect/>
          </a:stretch>
        </p:blipFill>
        <p:spPr>
          <a:xfrm>
            <a:off x="2808158" y="703660"/>
            <a:ext cx="9271167" cy="3090389"/>
          </a:xfrm>
          <a:prstGeom prst="rect">
            <a:avLst/>
          </a:prstGeom>
        </p:spPr>
      </p:pic>
      <p:pic>
        <p:nvPicPr>
          <p:cNvPr id="26" name="Immagine 25">
            <a:extLst>
              <a:ext uri="{FF2B5EF4-FFF2-40B4-BE49-F238E27FC236}">
                <a16:creationId xmlns:a16="http://schemas.microsoft.com/office/drawing/2014/main" id="{C76CAC3E-9B90-3277-0B64-F56B006E7032}"/>
              </a:ext>
            </a:extLst>
          </p:cNvPr>
          <p:cNvPicPr>
            <a:picLocks noChangeAspect="1"/>
          </p:cNvPicPr>
          <p:nvPr/>
        </p:nvPicPr>
        <p:blipFill>
          <a:blip r:embed="rId3"/>
          <a:stretch>
            <a:fillRect/>
          </a:stretch>
        </p:blipFill>
        <p:spPr>
          <a:xfrm>
            <a:off x="2924468" y="3794850"/>
            <a:ext cx="9271167" cy="3090389"/>
          </a:xfrm>
          <a:prstGeom prst="rect">
            <a:avLst/>
          </a:prstGeom>
        </p:spPr>
      </p:pic>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ROI-wise Accuracy - </a:t>
            </a:r>
            <a:r>
              <a:rPr lang="en-GB" sz="2800" b="1" u="sng">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rPr>
              <a:t>ZFNET</a:t>
            </a:r>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 early layer vs late layer</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895736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461665"/>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Early</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of the first block</a:t>
            </a:r>
            <a:endParaRPr lang="en-US" sz="1200">
              <a:latin typeface="Poppins Light" panose="00000400000000000000" pitchFamily="50" charset="0"/>
              <a:cs typeface="Poppins Light" panose="00000400000000000000" pitchFamily="50" charset="0"/>
            </a:endParaRPr>
          </a:p>
        </p:txBody>
      </p:sp>
      <p:sp>
        <p:nvSpPr>
          <p:cNvPr id="14" name="CasellaDiTesto 5">
            <a:extLst>
              <a:ext uri="{FF2B5EF4-FFF2-40B4-BE49-F238E27FC236}">
                <a16:creationId xmlns:a16="http://schemas.microsoft.com/office/drawing/2014/main" id="{793A853F-6C56-C904-45E2-ECD9F95AA60B}"/>
              </a:ext>
            </a:extLst>
          </p:cNvPr>
          <p:cNvSpPr txBox="1"/>
          <p:nvPr/>
        </p:nvSpPr>
        <p:spPr>
          <a:xfrm>
            <a:off x="-578767" y="4260909"/>
            <a:ext cx="3633393" cy="646331"/>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Late</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Layer</a:t>
            </a:r>
            <a:r>
              <a:rPr lang="en-US" sz="1200">
                <a:latin typeface="Poppins Light" panose="00000400000000000000" pitchFamily="50" charset="0"/>
                <a:cs typeface="Poppins Light" panose="00000400000000000000" pitchFamily="50" charset="0"/>
              </a:rPr>
              <a:t> of the </a:t>
            </a:r>
            <a:r>
              <a:rPr lang="en-US" sz="1200" b="1">
                <a:latin typeface="Poppins Light" panose="00000400000000000000" pitchFamily="50" charset="0"/>
                <a:cs typeface="Poppins Light" panose="00000400000000000000" pitchFamily="50" charset="0"/>
              </a:rPr>
              <a:t>last</a:t>
            </a:r>
            <a:r>
              <a:rPr lang="en-US" sz="1200">
                <a:latin typeface="Poppins Light" panose="00000400000000000000" pitchFamily="50" charset="0"/>
                <a:cs typeface="Poppins Light" panose="00000400000000000000" pitchFamily="50" charset="0"/>
              </a:rPr>
              <a:t> convolutional block (</a:t>
            </a:r>
            <a:r>
              <a:rPr lang="en-US" sz="1200" b="1">
                <a:latin typeface="Poppins Light" panose="00000400000000000000" pitchFamily="50" charset="0"/>
                <a:cs typeface="Poppins Light" panose="00000400000000000000" pitchFamily="50" charset="0"/>
              </a:rPr>
              <a:t>features.2</a:t>
            </a:r>
            <a:r>
              <a:rPr lang="en-US" sz="1200">
                <a:latin typeface="Poppins Light" panose="00000400000000000000" pitchFamily="50" charset="0"/>
                <a:cs typeface="Poppins Light" panose="00000400000000000000" pitchFamily="50" charset="0"/>
              </a:rPr>
              <a:t>)</a:t>
            </a: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2" name="Rettangolo 1">
            <a:extLst>
              <a:ext uri="{FF2B5EF4-FFF2-40B4-BE49-F238E27FC236}">
                <a16:creationId xmlns:a16="http://schemas.microsoft.com/office/drawing/2014/main" id="{45B2E598-D416-5018-3408-32CDD40C4CD6}"/>
              </a:ext>
            </a:extLst>
          </p:cNvPr>
          <p:cNvSpPr/>
          <p:nvPr/>
        </p:nvSpPr>
        <p:spPr>
          <a:xfrm rot="5400000">
            <a:off x="4243873" y="5532095"/>
            <a:ext cx="217587"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12F5A88F-C401-52D6-1130-3CBD3FBD292C}"/>
              </a:ext>
            </a:extLst>
          </p:cNvPr>
          <p:cNvSpPr/>
          <p:nvPr/>
        </p:nvSpPr>
        <p:spPr>
          <a:xfrm rot="5400000">
            <a:off x="5304222" y="2942024"/>
            <a:ext cx="496007"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5">
            <a:extLst>
              <a:ext uri="{FF2B5EF4-FFF2-40B4-BE49-F238E27FC236}">
                <a16:creationId xmlns:a16="http://schemas.microsoft.com/office/drawing/2014/main" id="{E675C2BF-A932-6E5C-0E33-9C48806625FE}"/>
              </a:ext>
            </a:extLst>
          </p:cNvPr>
          <p:cNvSpPr txBox="1"/>
          <p:nvPr/>
        </p:nvSpPr>
        <p:spPr>
          <a:xfrm>
            <a:off x="4179419" y="334738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Body Selective</a:t>
            </a:r>
          </a:p>
        </p:txBody>
      </p:sp>
      <p:sp>
        <p:nvSpPr>
          <p:cNvPr id="7" name="Rettangolo 6">
            <a:extLst>
              <a:ext uri="{FF2B5EF4-FFF2-40B4-BE49-F238E27FC236}">
                <a16:creationId xmlns:a16="http://schemas.microsoft.com/office/drawing/2014/main" id="{C43C58E5-FB10-3860-E3F1-72F74E7288C2}"/>
              </a:ext>
            </a:extLst>
          </p:cNvPr>
          <p:cNvSpPr/>
          <p:nvPr/>
        </p:nvSpPr>
        <p:spPr>
          <a:xfrm rot="5400000">
            <a:off x="6289994" y="2964267"/>
            <a:ext cx="496007"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5">
            <a:extLst>
              <a:ext uri="{FF2B5EF4-FFF2-40B4-BE49-F238E27FC236}">
                <a16:creationId xmlns:a16="http://schemas.microsoft.com/office/drawing/2014/main" id="{4C1BD0A6-EED0-E362-78F3-A154ADB5DF4F}"/>
              </a:ext>
            </a:extLst>
          </p:cNvPr>
          <p:cNvSpPr txBox="1"/>
          <p:nvPr/>
        </p:nvSpPr>
        <p:spPr>
          <a:xfrm>
            <a:off x="5146033" y="337425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Face Selective</a:t>
            </a:r>
          </a:p>
        </p:txBody>
      </p:sp>
      <p:sp>
        <p:nvSpPr>
          <p:cNvPr id="12" name="Rettangolo 11">
            <a:extLst>
              <a:ext uri="{FF2B5EF4-FFF2-40B4-BE49-F238E27FC236}">
                <a16:creationId xmlns:a16="http://schemas.microsoft.com/office/drawing/2014/main" id="{5693C1C7-96AE-2EE1-83D8-2640E724BCB8}"/>
              </a:ext>
            </a:extLst>
          </p:cNvPr>
          <p:cNvSpPr/>
          <p:nvPr/>
        </p:nvSpPr>
        <p:spPr>
          <a:xfrm rot="5400000">
            <a:off x="7525521" y="2956007"/>
            <a:ext cx="496007"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5">
            <a:extLst>
              <a:ext uri="{FF2B5EF4-FFF2-40B4-BE49-F238E27FC236}">
                <a16:creationId xmlns:a16="http://schemas.microsoft.com/office/drawing/2014/main" id="{737DFE1E-05D9-33F2-3478-7FD615A91F3C}"/>
              </a:ext>
            </a:extLst>
          </p:cNvPr>
          <p:cNvSpPr txBox="1"/>
          <p:nvPr/>
        </p:nvSpPr>
        <p:spPr>
          <a:xfrm>
            <a:off x="6434472" y="3326643"/>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Place Selective</a:t>
            </a:r>
          </a:p>
        </p:txBody>
      </p:sp>
      <p:sp>
        <p:nvSpPr>
          <p:cNvPr id="19" name="Rettangolo 18">
            <a:extLst>
              <a:ext uri="{FF2B5EF4-FFF2-40B4-BE49-F238E27FC236}">
                <a16:creationId xmlns:a16="http://schemas.microsoft.com/office/drawing/2014/main" id="{C3ACD9C3-6195-96A1-3D72-348FA00F3FA2}"/>
              </a:ext>
            </a:extLst>
          </p:cNvPr>
          <p:cNvSpPr/>
          <p:nvPr/>
        </p:nvSpPr>
        <p:spPr>
          <a:xfrm rot="5400000">
            <a:off x="8431696" y="2822122"/>
            <a:ext cx="496007" cy="1050518"/>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5">
            <a:extLst>
              <a:ext uri="{FF2B5EF4-FFF2-40B4-BE49-F238E27FC236}">
                <a16:creationId xmlns:a16="http://schemas.microsoft.com/office/drawing/2014/main" id="{5B93F235-3F8F-299E-14DB-FE1C88CC9F5C}"/>
              </a:ext>
            </a:extLst>
          </p:cNvPr>
          <p:cNvSpPr txBox="1"/>
          <p:nvPr/>
        </p:nvSpPr>
        <p:spPr>
          <a:xfrm>
            <a:off x="7248991" y="3347380"/>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Word Selective</a:t>
            </a:r>
          </a:p>
        </p:txBody>
      </p:sp>
      <p:sp>
        <p:nvSpPr>
          <p:cNvPr id="21" name="Rettangolo 20">
            <a:extLst>
              <a:ext uri="{FF2B5EF4-FFF2-40B4-BE49-F238E27FC236}">
                <a16:creationId xmlns:a16="http://schemas.microsoft.com/office/drawing/2014/main" id="{FEF21CAA-3D2D-0430-4193-ACADA02E46AE}"/>
              </a:ext>
            </a:extLst>
          </p:cNvPr>
          <p:cNvSpPr/>
          <p:nvPr/>
        </p:nvSpPr>
        <p:spPr>
          <a:xfrm rot="5400000">
            <a:off x="5505898" y="6007881"/>
            <a:ext cx="226618"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EFFC55FF-016F-2A53-8ABF-6D4A1C2DF969}"/>
              </a:ext>
            </a:extLst>
          </p:cNvPr>
          <p:cNvSpPr/>
          <p:nvPr/>
        </p:nvSpPr>
        <p:spPr>
          <a:xfrm rot="5400000">
            <a:off x="6444957" y="6022409"/>
            <a:ext cx="255675"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122A8CF8-4BCC-A828-2AF6-12549BE3CE89}"/>
              </a:ext>
            </a:extLst>
          </p:cNvPr>
          <p:cNvSpPr/>
          <p:nvPr/>
        </p:nvSpPr>
        <p:spPr>
          <a:xfrm rot="5400000">
            <a:off x="7707278" y="6022408"/>
            <a:ext cx="255675"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AC60FA71-0D5C-1133-B76A-6956931DBE15}"/>
              </a:ext>
            </a:extLst>
          </p:cNvPr>
          <p:cNvSpPr/>
          <p:nvPr/>
        </p:nvSpPr>
        <p:spPr>
          <a:xfrm rot="5400000">
            <a:off x="8517821" y="5956083"/>
            <a:ext cx="284731" cy="886346"/>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27131A01-5A49-A8A5-1073-C7677C4D3860}"/>
              </a:ext>
            </a:extLst>
          </p:cNvPr>
          <p:cNvSpPr txBox="1"/>
          <p:nvPr/>
        </p:nvSpPr>
        <p:spPr>
          <a:xfrm>
            <a:off x="296241" y="1581524"/>
            <a:ext cx="2066482" cy="461665"/>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Molto buono per early visual ROI V1 e V1d</a:t>
            </a:r>
            <a:endParaRPr lang="it-IT" sz="1200">
              <a:latin typeface="Poppins Light" panose="00000400000000000000" pitchFamily="2" charset="0"/>
              <a:cs typeface="Poppins Light" panose="00000400000000000000" pitchFamily="2" charset="0"/>
            </a:endParaRPr>
          </a:p>
        </p:txBody>
      </p:sp>
      <p:sp>
        <p:nvSpPr>
          <p:cNvPr id="31" name="CasellaDiTesto 30">
            <a:extLst>
              <a:ext uri="{FF2B5EF4-FFF2-40B4-BE49-F238E27FC236}">
                <a16:creationId xmlns:a16="http://schemas.microsoft.com/office/drawing/2014/main" id="{C9F5F8BB-C1C8-3014-D37D-69F8465341D9}"/>
              </a:ext>
            </a:extLst>
          </p:cNvPr>
          <p:cNvSpPr txBox="1"/>
          <p:nvPr/>
        </p:nvSpPr>
        <p:spPr>
          <a:xfrm>
            <a:off x="408001" y="5102842"/>
            <a:ext cx="2066482" cy="830997"/>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Generalmente discreto e omogeneo</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Basse performance su word-selective</a:t>
            </a:r>
            <a:endParaRPr lang="it-IT" sz="12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402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magine 27">
            <a:extLst>
              <a:ext uri="{FF2B5EF4-FFF2-40B4-BE49-F238E27FC236}">
                <a16:creationId xmlns:a16="http://schemas.microsoft.com/office/drawing/2014/main" id="{08D58FFC-853B-5353-0E29-AB51985F34E1}"/>
              </a:ext>
            </a:extLst>
          </p:cNvPr>
          <p:cNvPicPr>
            <a:picLocks noChangeAspect="1"/>
          </p:cNvPicPr>
          <p:nvPr/>
        </p:nvPicPr>
        <p:blipFill>
          <a:blip r:embed="rId2"/>
          <a:stretch>
            <a:fillRect/>
          </a:stretch>
        </p:blipFill>
        <p:spPr>
          <a:xfrm>
            <a:off x="2961568" y="3725330"/>
            <a:ext cx="9353901" cy="3117967"/>
          </a:xfrm>
          <a:prstGeom prst="rect">
            <a:avLst/>
          </a:prstGeom>
        </p:spPr>
      </p:pic>
      <p:pic>
        <p:nvPicPr>
          <p:cNvPr id="13" name="Immagine 12">
            <a:extLst>
              <a:ext uri="{FF2B5EF4-FFF2-40B4-BE49-F238E27FC236}">
                <a16:creationId xmlns:a16="http://schemas.microsoft.com/office/drawing/2014/main" id="{E2F0FF92-8D94-CCFF-929E-89DA191E70CF}"/>
              </a:ext>
            </a:extLst>
          </p:cNvPr>
          <p:cNvPicPr>
            <a:picLocks noChangeAspect="1"/>
          </p:cNvPicPr>
          <p:nvPr/>
        </p:nvPicPr>
        <p:blipFill>
          <a:blip r:embed="rId3"/>
          <a:stretch>
            <a:fillRect/>
          </a:stretch>
        </p:blipFill>
        <p:spPr>
          <a:xfrm>
            <a:off x="2795349" y="649455"/>
            <a:ext cx="9353902" cy="3117967"/>
          </a:xfrm>
          <a:prstGeom prst="rect">
            <a:avLst/>
          </a:prstGeom>
        </p:spPr>
      </p:pic>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ROI-wise Accuracy – </a:t>
            </a:r>
            <a:r>
              <a:rPr lang="en-GB" sz="2800" b="1" u="sng">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rPr>
              <a:t>VGG-19</a:t>
            </a:r>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 late layer vs classification layer</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9697055"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646331"/>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Late</a:t>
            </a:r>
            <a:r>
              <a:rPr lang="en-US" sz="1200">
                <a:highlight>
                  <a:srgbClr val="FFFF00"/>
                </a:highlight>
                <a:latin typeface="Poppins Light" panose="00000400000000000000" pitchFamily="50" charset="0"/>
                <a:cs typeface="Poppins Light" panose="00000400000000000000" pitchFamily="50" charset="0"/>
              </a:rPr>
              <a:t> Layer (ultimo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of the last block</a:t>
            </a:r>
            <a:endParaRPr lang="en-US" sz="1200">
              <a:latin typeface="Poppins Light" panose="00000400000000000000" pitchFamily="50" charset="0"/>
              <a:cs typeface="Poppins Light" panose="00000400000000000000" pitchFamily="50" charset="0"/>
            </a:endParaRPr>
          </a:p>
        </p:txBody>
      </p:sp>
      <p:sp>
        <p:nvSpPr>
          <p:cNvPr id="14" name="CasellaDiTesto 5">
            <a:extLst>
              <a:ext uri="{FF2B5EF4-FFF2-40B4-BE49-F238E27FC236}">
                <a16:creationId xmlns:a16="http://schemas.microsoft.com/office/drawing/2014/main" id="{793A853F-6C56-C904-45E2-ECD9F95AA60B}"/>
              </a:ext>
            </a:extLst>
          </p:cNvPr>
          <p:cNvSpPr txBox="1"/>
          <p:nvPr/>
        </p:nvSpPr>
        <p:spPr>
          <a:xfrm>
            <a:off x="-578767" y="4260909"/>
            <a:ext cx="3633393" cy="276999"/>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FIRST CLASSIFICATION</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a:t>
            </a: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2" name="Rettangolo 1">
            <a:extLst>
              <a:ext uri="{FF2B5EF4-FFF2-40B4-BE49-F238E27FC236}">
                <a16:creationId xmlns:a16="http://schemas.microsoft.com/office/drawing/2014/main" id="{45B2E598-D416-5018-3408-32CDD40C4CD6}"/>
              </a:ext>
            </a:extLst>
          </p:cNvPr>
          <p:cNvSpPr/>
          <p:nvPr/>
        </p:nvSpPr>
        <p:spPr>
          <a:xfrm rot="5400000">
            <a:off x="4243873" y="5532095"/>
            <a:ext cx="217587"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12F5A88F-C401-52D6-1130-3CBD3FBD292C}"/>
              </a:ext>
            </a:extLst>
          </p:cNvPr>
          <p:cNvSpPr/>
          <p:nvPr/>
        </p:nvSpPr>
        <p:spPr>
          <a:xfrm rot="5400000">
            <a:off x="5304222" y="2942024"/>
            <a:ext cx="496007"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5">
            <a:extLst>
              <a:ext uri="{FF2B5EF4-FFF2-40B4-BE49-F238E27FC236}">
                <a16:creationId xmlns:a16="http://schemas.microsoft.com/office/drawing/2014/main" id="{E675C2BF-A932-6E5C-0E33-9C48806625FE}"/>
              </a:ext>
            </a:extLst>
          </p:cNvPr>
          <p:cNvSpPr txBox="1"/>
          <p:nvPr/>
        </p:nvSpPr>
        <p:spPr>
          <a:xfrm>
            <a:off x="4179419" y="334738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Body Selective</a:t>
            </a:r>
          </a:p>
        </p:txBody>
      </p:sp>
      <p:sp>
        <p:nvSpPr>
          <p:cNvPr id="7" name="Rettangolo 6">
            <a:extLst>
              <a:ext uri="{FF2B5EF4-FFF2-40B4-BE49-F238E27FC236}">
                <a16:creationId xmlns:a16="http://schemas.microsoft.com/office/drawing/2014/main" id="{C43C58E5-FB10-3860-E3F1-72F74E7288C2}"/>
              </a:ext>
            </a:extLst>
          </p:cNvPr>
          <p:cNvSpPr/>
          <p:nvPr/>
        </p:nvSpPr>
        <p:spPr>
          <a:xfrm rot="5400000">
            <a:off x="6289994" y="2964267"/>
            <a:ext cx="496007"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5">
            <a:extLst>
              <a:ext uri="{FF2B5EF4-FFF2-40B4-BE49-F238E27FC236}">
                <a16:creationId xmlns:a16="http://schemas.microsoft.com/office/drawing/2014/main" id="{4C1BD0A6-EED0-E362-78F3-A154ADB5DF4F}"/>
              </a:ext>
            </a:extLst>
          </p:cNvPr>
          <p:cNvSpPr txBox="1"/>
          <p:nvPr/>
        </p:nvSpPr>
        <p:spPr>
          <a:xfrm>
            <a:off x="5146033" y="337425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Face Selective</a:t>
            </a:r>
          </a:p>
        </p:txBody>
      </p:sp>
      <p:sp>
        <p:nvSpPr>
          <p:cNvPr id="12" name="Rettangolo 11">
            <a:extLst>
              <a:ext uri="{FF2B5EF4-FFF2-40B4-BE49-F238E27FC236}">
                <a16:creationId xmlns:a16="http://schemas.microsoft.com/office/drawing/2014/main" id="{5693C1C7-96AE-2EE1-83D8-2640E724BCB8}"/>
              </a:ext>
            </a:extLst>
          </p:cNvPr>
          <p:cNvSpPr/>
          <p:nvPr/>
        </p:nvSpPr>
        <p:spPr>
          <a:xfrm rot="5400000">
            <a:off x="7525521" y="2956007"/>
            <a:ext cx="496007"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5">
            <a:extLst>
              <a:ext uri="{FF2B5EF4-FFF2-40B4-BE49-F238E27FC236}">
                <a16:creationId xmlns:a16="http://schemas.microsoft.com/office/drawing/2014/main" id="{737DFE1E-05D9-33F2-3478-7FD615A91F3C}"/>
              </a:ext>
            </a:extLst>
          </p:cNvPr>
          <p:cNvSpPr txBox="1"/>
          <p:nvPr/>
        </p:nvSpPr>
        <p:spPr>
          <a:xfrm>
            <a:off x="6434472" y="3326643"/>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Place Selective</a:t>
            </a:r>
          </a:p>
        </p:txBody>
      </p:sp>
      <p:sp>
        <p:nvSpPr>
          <p:cNvPr id="19" name="Rettangolo 18">
            <a:extLst>
              <a:ext uri="{FF2B5EF4-FFF2-40B4-BE49-F238E27FC236}">
                <a16:creationId xmlns:a16="http://schemas.microsoft.com/office/drawing/2014/main" id="{C3ACD9C3-6195-96A1-3D72-348FA00F3FA2}"/>
              </a:ext>
            </a:extLst>
          </p:cNvPr>
          <p:cNvSpPr/>
          <p:nvPr/>
        </p:nvSpPr>
        <p:spPr>
          <a:xfrm rot="5400000">
            <a:off x="8431696" y="2822122"/>
            <a:ext cx="496007" cy="1050518"/>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5">
            <a:extLst>
              <a:ext uri="{FF2B5EF4-FFF2-40B4-BE49-F238E27FC236}">
                <a16:creationId xmlns:a16="http://schemas.microsoft.com/office/drawing/2014/main" id="{5B93F235-3F8F-299E-14DB-FE1C88CC9F5C}"/>
              </a:ext>
            </a:extLst>
          </p:cNvPr>
          <p:cNvSpPr txBox="1"/>
          <p:nvPr/>
        </p:nvSpPr>
        <p:spPr>
          <a:xfrm>
            <a:off x="7248991" y="3347380"/>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Word Selective</a:t>
            </a:r>
          </a:p>
        </p:txBody>
      </p:sp>
      <p:sp>
        <p:nvSpPr>
          <p:cNvPr id="21" name="Rettangolo 20">
            <a:extLst>
              <a:ext uri="{FF2B5EF4-FFF2-40B4-BE49-F238E27FC236}">
                <a16:creationId xmlns:a16="http://schemas.microsoft.com/office/drawing/2014/main" id="{FEF21CAA-3D2D-0430-4193-ACADA02E46AE}"/>
              </a:ext>
            </a:extLst>
          </p:cNvPr>
          <p:cNvSpPr/>
          <p:nvPr/>
        </p:nvSpPr>
        <p:spPr>
          <a:xfrm rot="5400000">
            <a:off x="5505898" y="6007881"/>
            <a:ext cx="226618"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EFFC55FF-016F-2A53-8ABF-6D4A1C2DF969}"/>
              </a:ext>
            </a:extLst>
          </p:cNvPr>
          <p:cNvSpPr/>
          <p:nvPr/>
        </p:nvSpPr>
        <p:spPr>
          <a:xfrm rot="5400000">
            <a:off x="6444957" y="6022409"/>
            <a:ext cx="255675"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122A8CF8-4BCC-A828-2AF6-12549BE3CE89}"/>
              </a:ext>
            </a:extLst>
          </p:cNvPr>
          <p:cNvSpPr/>
          <p:nvPr/>
        </p:nvSpPr>
        <p:spPr>
          <a:xfrm rot="5400000">
            <a:off x="7707278" y="6022408"/>
            <a:ext cx="255675"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AC60FA71-0D5C-1133-B76A-6956931DBE15}"/>
              </a:ext>
            </a:extLst>
          </p:cNvPr>
          <p:cNvSpPr/>
          <p:nvPr/>
        </p:nvSpPr>
        <p:spPr>
          <a:xfrm rot="5400000">
            <a:off x="8517821" y="5956083"/>
            <a:ext cx="284731" cy="886346"/>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27131A01-5A49-A8A5-1073-C7677C4D3860}"/>
              </a:ext>
            </a:extLst>
          </p:cNvPr>
          <p:cNvSpPr txBox="1"/>
          <p:nvPr/>
        </p:nvSpPr>
        <p:spPr>
          <a:xfrm>
            <a:off x="290059" y="1714437"/>
            <a:ext cx="2066482" cy="1015663"/>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Discreto</a:t>
            </a:r>
            <a:r>
              <a:rPr lang="it-IT" sz="1200">
                <a:latin typeface="Poppins Light" panose="00000400000000000000" pitchFamily="2" charset="0"/>
                <a:cs typeface="Poppins Light" panose="00000400000000000000" pitchFamily="2" charset="0"/>
              </a:rPr>
              <a:t>, disomogeneo</a:t>
            </a:r>
          </a:p>
          <a:p>
            <a:pPr marL="171450" indent="-171450">
              <a:buFont typeface="Arial" panose="020B0604020202020204" pitchFamily="34" charset="0"/>
              <a:buChar char="•"/>
            </a:pPr>
            <a:r>
              <a:rPr lang="it-IT" sz="1200">
                <a:latin typeface="Poppins Light" panose="00000400000000000000" pitchFamily="2" charset="0"/>
                <a:cs typeface="Poppins Light" panose="00000400000000000000" pitchFamily="2" charset="0"/>
              </a:rPr>
              <a:t>Buono per body selective e Place selective</a:t>
            </a:r>
            <a:endParaRPr lang="en-US" sz="1200">
              <a:latin typeface="Poppins Light" panose="00000400000000000000" pitchFamily="2" charset="0"/>
              <a:cs typeface="Poppins Light" panose="00000400000000000000" pitchFamily="2" charset="0"/>
            </a:endParaRPr>
          </a:p>
        </p:txBody>
      </p:sp>
      <p:sp>
        <p:nvSpPr>
          <p:cNvPr id="31" name="CasellaDiTesto 30">
            <a:extLst>
              <a:ext uri="{FF2B5EF4-FFF2-40B4-BE49-F238E27FC236}">
                <a16:creationId xmlns:a16="http://schemas.microsoft.com/office/drawing/2014/main" id="{C9F5F8BB-C1C8-3014-D37D-69F8465341D9}"/>
              </a:ext>
            </a:extLst>
          </p:cNvPr>
          <p:cNvSpPr txBox="1"/>
          <p:nvPr/>
        </p:nvSpPr>
        <p:spPr>
          <a:xfrm>
            <a:off x="401375" y="4635731"/>
            <a:ext cx="2066482" cy="1015663"/>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Peggiora su quasi tutto rispetto ai feature layer</a:t>
            </a:r>
          </a:p>
          <a:p>
            <a:pPr marL="171450" indent="-171450">
              <a:buFont typeface="Arial" panose="020B0604020202020204" pitchFamily="34" charset="0"/>
              <a:buChar char="•"/>
            </a:pPr>
            <a:r>
              <a:rPr lang="en-US" sz="1200" b="1">
                <a:latin typeface="Poppins Light" panose="00000400000000000000" pitchFamily="2" charset="0"/>
                <a:cs typeface="Poppins Light" panose="00000400000000000000" pitchFamily="2" charset="0"/>
              </a:rPr>
              <a:t>Migliora word selective accuracy</a:t>
            </a:r>
            <a:endParaRPr lang="it-IT" sz="1200" b="1">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68763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magine 27">
            <a:extLst>
              <a:ext uri="{FF2B5EF4-FFF2-40B4-BE49-F238E27FC236}">
                <a16:creationId xmlns:a16="http://schemas.microsoft.com/office/drawing/2014/main" id="{022829FF-E688-6090-43A1-86772DD37F62}"/>
              </a:ext>
            </a:extLst>
          </p:cNvPr>
          <p:cNvPicPr>
            <a:picLocks noChangeAspect="1"/>
          </p:cNvPicPr>
          <p:nvPr/>
        </p:nvPicPr>
        <p:blipFill>
          <a:blip r:embed="rId2"/>
          <a:stretch>
            <a:fillRect/>
          </a:stretch>
        </p:blipFill>
        <p:spPr>
          <a:xfrm>
            <a:off x="2939229" y="3785776"/>
            <a:ext cx="9252771" cy="3084257"/>
          </a:xfrm>
          <a:prstGeom prst="rect">
            <a:avLst/>
          </a:prstGeom>
        </p:spPr>
      </p:pic>
      <p:pic>
        <p:nvPicPr>
          <p:cNvPr id="13" name="Immagine 12">
            <a:extLst>
              <a:ext uri="{FF2B5EF4-FFF2-40B4-BE49-F238E27FC236}">
                <a16:creationId xmlns:a16="http://schemas.microsoft.com/office/drawing/2014/main" id="{C9B255DD-E465-70AC-F30C-4136B8C8DA81}"/>
              </a:ext>
            </a:extLst>
          </p:cNvPr>
          <p:cNvPicPr>
            <a:picLocks noChangeAspect="1"/>
          </p:cNvPicPr>
          <p:nvPr/>
        </p:nvPicPr>
        <p:blipFill>
          <a:blip r:embed="rId3"/>
          <a:stretch>
            <a:fillRect/>
          </a:stretch>
        </p:blipFill>
        <p:spPr>
          <a:xfrm>
            <a:off x="2924468" y="603868"/>
            <a:ext cx="9252772" cy="3084257"/>
          </a:xfrm>
          <a:prstGeom prst="rect">
            <a:avLst/>
          </a:prstGeom>
        </p:spPr>
      </p:pic>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ROI-wise Accuracy – </a:t>
            </a:r>
            <a:r>
              <a:rPr lang="en-GB" sz="2800" b="1" u="sng">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rPr>
              <a:t>ResNet-50</a:t>
            </a:r>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 early layer vs late layer</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895736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461665"/>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Early</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Layer Relu of the 2nd block</a:t>
            </a:r>
          </a:p>
        </p:txBody>
      </p:sp>
      <p:sp>
        <p:nvSpPr>
          <p:cNvPr id="14" name="CasellaDiTesto 5">
            <a:extLst>
              <a:ext uri="{FF2B5EF4-FFF2-40B4-BE49-F238E27FC236}">
                <a16:creationId xmlns:a16="http://schemas.microsoft.com/office/drawing/2014/main" id="{793A853F-6C56-C904-45E2-ECD9F95AA60B}"/>
              </a:ext>
            </a:extLst>
          </p:cNvPr>
          <p:cNvSpPr txBox="1"/>
          <p:nvPr/>
        </p:nvSpPr>
        <p:spPr>
          <a:xfrm>
            <a:off x="-578767" y="4260909"/>
            <a:ext cx="3633393" cy="461665"/>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Late</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Relu </a:t>
            </a:r>
            <a:r>
              <a:rPr lang="en-US" sz="1200">
                <a:latin typeface="Poppins Light" panose="00000400000000000000" pitchFamily="50" charset="0"/>
                <a:cs typeface="Poppins Light" panose="00000400000000000000" pitchFamily="50" charset="0"/>
              </a:rPr>
              <a:t>of the </a:t>
            </a:r>
            <a:r>
              <a:rPr lang="en-US" sz="1200" b="1">
                <a:latin typeface="Poppins Light" panose="00000400000000000000" pitchFamily="50" charset="0"/>
                <a:cs typeface="Poppins Light" panose="00000400000000000000" pitchFamily="50" charset="0"/>
              </a:rPr>
              <a:t>last</a:t>
            </a:r>
            <a:r>
              <a:rPr lang="en-US" sz="1200">
                <a:latin typeface="Poppins Light" panose="00000400000000000000" pitchFamily="50" charset="0"/>
                <a:cs typeface="Poppins Light" panose="00000400000000000000" pitchFamily="50" charset="0"/>
              </a:rPr>
              <a:t> convolutional block</a:t>
            </a: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2" name="Rettangolo 1">
            <a:extLst>
              <a:ext uri="{FF2B5EF4-FFF2-40B4-BE49-F238E27FC236}">
                <a16:creationId xmlns:a16="http://schemas.microsoft.com/office/drawing/2014/main" id="{45B2E598-D416-5018-3408-32CDD40C4CD6}"/>
              </a:ext>
            </a:extLst>
          </p:cNvPr>
          <p:cNvSpPr/>
          <p:nvPr/>
        </p:nvSpPr>
        <p:spPr>
          <a:xfrm rot="5400000">
            <a:off x="4243873" y="5532095"/>
            <a:ext cx="217587"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12F5A88F-C401-52D6-1130-3CBD3FBD292C}"/>
              </a:ext>
            </a:extLst>
          </p:cNvPr>
          <p:cNvSpPr/>
          <p:nvPr/>
        </p:nvSpPr>
        <p:spPr>
          <a:xfrm rot="5400000">
            <a:off x="5304222" y="2942024"/>
            <a:ext cx="496007"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5">
            <a:extLst>
              <a:ext uri="{FF2B5EF4-FFF2-40B4-BE49-F238E27FC236}">
                <a16:creationId xmlns:a16="http://schemas.microsoft.com/office/drawing/2014/main" id="{E675C2BF-A932-6E5C-0E33-9C48806625FE}"/>
              </a:ext>
            </a:extLst>
          </p:cNvPr>
          <p:cNvSpPr txBox="1"/>
          <p:nvPr/>
        </p:nvSpPr>
        <p:spPr>
          <a:xfrm>
            <a:off x="4179419" y="334738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Body Selective</a:t>
            </a:r>
          </a:p>
        </p:txBody>
      </p:sp>
      <p:sp>
        <p:nvSpPr>
          <p:cNvPr id="7" name="Rettangolo 6">
            <a:extLst>
              <a:ext uri="{FF2B5EF4-FFF2-40B4-BE49-F238E27FC236}">
                <a16:creationId xmlns:a16="http://schemas.microsoft.com/office/drawing/2014/main" id="{C43C58E5-FB10-3860-E3F1-72F74E7288C2}"/>
              </a:ext>
            </a:extLst>
          </p:cNvPr>
          <p:cNvSpPr/>
          <p:nvPr/>
        </p:nvSpPr>
        <p:spPr>
          <a:xfrm rot="5400000">
            <a:off x="6289994" y="2964267"/>
            <a:ext cx="496007"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5">
            <a:extLst>
              <a:ext uri="{FF2B5EF4-FFF2-40B4-BE49-F238E27FC236}">
                <a16:creationId xmlns:a16="http://schemas.microsoft.com/office/drawing/2014/main" id="{4C1BD0A6-EED0-E362-78F3-A154ADB5DF4F}"/>
              </a:ext>
            </a:extLst>
          </p:cNvPr>
          <p:cNvSpPr txBox="1"/>
          <p:nvPr/>
        </p:nvSpPr>
        <p:spPr>
          <a:xfrm>
            <a:off x="5146033" y="337425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Face Selective</a:t>
            </a:r>
          </a:p>
        </p:txBody>
      </p:sp>
      <p:sp>
        <p:nvSpPr>
          <p:cNvPr id="12" name="Rettangolo 11">
            <a:extLst>
              <a:ext uri="{FF2B5EF4-FFF2-40B4-BE49-F238E27FC236}">
                <a16:creationId xmlns:a16="http://schemas.microsoft.com/office/drawing/2014/main" id="{5693C1C7-96AE-2EE1-83D8-2640E724BCB8}"/>
              </a:ext>
            </a:extLst>
          </p:cNvPr>
          <p:cNvSpPr/>
          <p:nvPr/>
        </p:nvSpPr>
        <p:spPr>
          <a:xfrm rot="5400000">
            <a:off x="7525521" y="2956007"/>
            <a:ext cx="496007"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5">
            <a:extLst>
              <a:ext uri="{FF2B5EF4-FFF2-40B4-BE49-F238E27FC236}">
                <a16:creationId xmlns:a16="http://schemas.microsoft.com/office/drawing/2014/main" id="{737DFE1E-05D9-33F2-3478-7FD615A91F3C}"/>
              </a:ext>
            </a:extLst>
          </p:cNvPr>
          <p:cNvSpPr txBox="1"/>
          <p:nvPr/>
        </p:nvSpPr>
        <p:spPr>
          <a:xfrm>
            <a:off x="6434472" y="3326643"/>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Place Selective</a:t>
            </a:r>
          </a:p>
        </p:txBody>
      </p:sp>
      <p:sp>
        <p:nvSpPr>
          <p:cNvPr id="19" name="Rettangolo 18">
            <a:extLst>
              <a:ext uri="{FF2B5EF4-FFF2-40B4-BE49-F238E27FC236}">
                <a16:creationId xmlns:a16="http://schemas.microsoft.com/office/drawing/2014/main" id="{C3ACD9C3-6195-96A1-3D72-348FA00F3FA2}"/>
              </a:ext>
            </a:extLst>
          </p:cNvPr>
          <p:cNvSpPr/>
          <p:nvPr/>
        </p:nvSpPr>
        <p:spPr>
          <a:xfrm rot="5400000">
            <a:off x="8431696" y="2822122"/>
            <a:ext cx="496007" cy="1050518"/>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5">
            <a:extLst>
              <a:ext uri="{FF2B5EF4-FFF2-40B4-BE49-F238E27FC236}">
                <a16:creationId xmlns:a16="http://schemas.microsoft.com/office/drawing/2014/main" id="{5B93F235-3F8F-299E-14DB-FE1C88CC9F5C}"/>
              </a:ext>
            </a:extLst>
          </p:cNvPr>
          <p:cNvSpPr txBox="1"/>
          <p:nvPr/>
        </p:nvSpPr>
        <p:spPr>
          <a:xfrm>
            <a:off x="7248991" y="3347380"/>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Word Selective</a:t>
            </a:r>
          </a:p>
        </p:txBody>
      </p:sp>
      <p:sp>
        <p:nvSpPr>
          <p:cNvPr id="21" name="Rettangolo 20">
            <a:extLst>
              <a:ext uri="{FF2B5EF4-FFF2-40B4-BE49-F238E27FC236}">
                <a16:creationId xmlns:a16="http://schemas.microsoft.com/office/drawing/2014/main" id="{FEF21CAA-3D2D-0430-4193-ACADA02E46AE}"/>
              </a:ext>
            </a:extLst>
          </p:cNvPr>
          <p:cNvSpPr/>
          <p:nvPr/>
        </p:nvSpPr>
        <p:spPr>
          <a:xfrm rot="5400000">
            <a:off x="5505898" y="6007881"/>
            <a:ext cx="226618"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EFFC55FF-016F-2A53-8ABF-6D4A1C2DF969}"/>
              </a:ext>
            </a:extLst>
          </p:cNvPr>
          <p:cNvSpPr/>
          <p:nvPr/>
        </p:nvSpPr>
        <p:spPr>
          <a:xfrm rot="5400000">
            <a:off x="6444957" y="6022409"/>
            <a:ext cx="255675"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122A8CF8-4BCC-A828-2AF6-12549BE3CE89}"/>
              </a:ext>
            </a:extLst>
          </p:cNvPr>
          <p:cNvSpPr/>
          <p:nvPr/>
        </p:nvSpPr>
        <p:spPr>
          <a:xfrm rot="5400000">
            <a:off x="7707278" y="6022408"/>
            <a:ext cx="255675"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AC60FA71-0D5C-1133-B76A-6956931DBE15}"/>
              </a:ext>
            </a:extLst>
          </p:cNvPr>
          <p:cNvSpPr/>
          <p:nvPr/>
        </p:nvSpPr>
        <p:spPr>
          <a:xfrm rot="5400000">
            <a:off x="8517821" y="5956083"/>
            <a:ext cx="284731" cy="886346"/>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27131A01-5A49-A8A5-1073-C7677C4D3860}"/>
              </a:ext>
            </a:extLst>
          </p:cNvPr>
          <p:cNvSpPr txBox="1"/>
          <p:nvPr/>
        </p:nvSpPr>
        <p:spPr>
          <a:xfrm>
            <a:off x="296241" y="1581524"/>
            <a:ext cx="2066482" cy="646331"/>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Molto buono per early visual ROI V1, V1d, V2v, v2d</a:t>
            </a:r>
            <a:endParaRPr lang="it-IT" sz="1200">
              <a:latin typeface="Poppins Light" panose="00000400000000000000" pitchFamily="2" charset="0"/>
              <a:cs typeface="Poppins Light" panose="00000400000000000000" pitchFamily="2" charset="0"/>
            </a:endParaRPr>
          </a:p>
        </p:txBody>
      </p:sp>
      <p:sp>
        <p:nvSpPr>
          <p:cNvPr id="31" name="CasellaDiTesto 30">
            <a:extLst>
              <a:ext uri="{FF2B5EF4-FFF2-40B4-BE49-F238E27FC236}">
                <a16:creationId xmlns:a16="http://schemas.microsoft.com/office/drawing/2014/main" id="{C9F5F8BB-C1C8-3014-D37D-69F8465341D9}"/>
              </a:ext>
            </a:extLst>
          </p:cNvPr>
          <p:cNvSpPr txBox="1"/>
          <p:nvPr/>
        </p:nvSpPr>
        <p:spPr>
          <a:xfrm>
            <a:off x="408001" y="5102842"/>
            <a:ext cx="2066482" cy="1200329"/>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Pessimo per layer early</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Ottimo per sody, place e face selective</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Anche qui word selective bassi</a:t>
            </a:r>
            <a:endParaRPr lang="it-IT" sz="12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17047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49000">
              <a:schemeClr val="bg1">
                <a:alpha val="80000"/>
              </a:schemeClr>
            </a:gs>
          </a:gsLst>
          <a:lin ang="10800000" scaled="0"/>
        </a:gra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0E1A116-9854-1D88-0869-61CB28AA115D}"/>
              </a:ext>
            </a:extLst>
          </p:cNvPr>
          <p:cNvSpPr txBox="1"/>
          <p:nvPr/>
        </p:nvSpPr>
        <p:spPr>
          <a:xfrm>
            <a:off x="691733" y="1153418"/>
            <a:ext cx="6720825" cy="7032694"/>
          </a:xfrm>
          <a:prstGeom prst="rect">
            <a:avLst/>
          </a:prstGeom>
          <a:noFill/>
        </p:spPr>
        <p:txBody>
          <a:bodyPr wrap="square">
            <a:spAutoFit/>
          </a:bodyPr>
          <a:lstStyle/>
          <a:p>
            <a:pPr marL="285750" indent="-285750">
              <a:spcAft>
                <a:spcPts val="12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Versione </a:t>
            </a:r>
            <a:r>
              <a:rPr lang="en-US" sz="1200" b="1">
                <a:latin typeface="Poppins Light" panose="00000400000000000000" pitchFamily="50" charset="0"/>
                <a:cs typeface="Poppins Light" panose="00000400000000000000" pitchFamily="50" charset="0"/>
              </a:rPr>
              <a:t>pre-processata di una parte del Natural Scene Dataset (NSD)</a:t>
            </a:r>
            <a:r>
              <a:rPr lang="en-US" sz="1200">
                <a:latin typeface="Poppins Light" panose="00000400000000000000" pitchFamily="50" charset="0"/>
                <a:cs typeface="Poppins Light" panose="00000400000000000000" pitchFamily="50" charset="0"/>
              </a:rPr>
              <a:t> -&gt; tenendo solo vertici appartenenti alla corteccia visiva, che abbiamo massima responsività</a:t>
            </a:r>
          </a:p>
          <a:p>
            <a:pPr marL="285750"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8 soggetti, 2 emisferi </a:t>
            </a:r>
            <a:r>
              <a:rPr lang="en-US" sz="1200">
                <a:latin typeface="Poppins Light" panose="00000400000000000000" pitchFamily="50" charset="0"/>
                <a:cs typeface="Poppins Light" panose="00000400000000000000" pitchFamily="50" charset="0"/>
              </a:rPr>
              <a:t>per soggetto (LH e RH) </a:t>
            </a:r>
          </a:p>
          <a:p>
            <a:pPr marL="285750" indent="-285750">
              <a:spcAft>
                <a:spcPts val="12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A </a:t>
            </a:r>
            <a:r>
              <a:rPr lang="en-US" sz="1200" b="1">
                <a:latin typeface="Poppins Light" panose="00000400000000000000" pitchFamily="50" charset="0"/>
                <a:cs typeface="Poppins Light" panose="00000400000000000000" pitchFamily="50" charset="0"/>
              </a:rPr>
              <a:t>ogni soggetto </a:t>
            </a:r>
            <a:r>
              <a:rPr lang="en-US" sz="1200">
                <a:latin typeface="Poppins Light" panose="00000400000000000000" pitchFamily="50" charset="0"/>
                <a:cs typeface="Poppins Light" panose="00000400000000000000" pitchFamily="50" charset="0"/>
              </a:rPr>
              <a:t>sono mostrate </a:t>
            </a:r>
            <a:r>
              <a:rPr lang="en-US" sz="1200" b="1" u="sng">
                <a:latin typeface="Poppins Light" panose="00000400000000000000" pitchFamily="50" charset="0"/>
                <a:cs typeface="Poppins Light" panose="00000400000000000000" pitchFamily="50" charset="0"/>
              </a:rPr>
              <a:t>~8000-10000 immaggini </a:t>
            </a:r>
          </a:p>
          <a:p>
            <a:pPr marL="285750" indent="-285750">
              <a:spcAft>
                <a:spcPts val="12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Per </a:t>
            </a:r>
            <a:r>
              <a:rPr lang="en-US" sz="1200" b="1" u="sng">
                <a:latin typeface="Poppins Light" panose="00000400000000000000" pitchFamily="50" charset="0"/>
                <a:cs typeface="Poppins Light" panose="00000400000000000000" pitchFamily="50" charset="0"/>
              </a:rPr>
              <a:t>ogni emisfero (2, RH e LF) di ogni soggetto (8 totali)</a:t>
            </a:r>
            <a:r>
              <a:rPr lang="en-US" sz="1200">
                <a:latin typeface="Poppins Light" panose="00000400000000000000" pitchFamily="50" charset="0"/>
                <a:cs typeface="Poppins Light" panose="00000400000000000000" pitchFamily="50" charset="0"/>
              </a:rPr>
              <a:t>, per ogni immagine mostrata, è disponibile un vettore di attivazioni (</a:t>
            </a:r>
            <a:r>
              <a:rPr lang="en-US" sz="1200" b="1" u="sng">
                <a:latin typeface="Poppins Light" panose="00000400000000000000" pitchFamily="50" charset="0"/>
                <a:cs typeface="Poppins Light" panose="00000400000000000000" pitchFamily="50" charset="0"/>
              </a:rPr>
              <a:t>Bold Response Amplitudes</a:t>
            </a:r>
            <a:r>
              <a:rPr lang="en-US" sz="1200">
                <a:latin typeface="Poppins Light" panose="00000400000000000000" pitchFamily="50" charset="0"/>
                <a:cs typeface="Poppins Light" panose="00000400000000000000" pitchFamily="50" charset="0"/>
              </a:rPr>
              <a:t>) per </a:t>
            </a:r>
            <a:r>
              <a:rPr lang="en-US" sz="1200" b="1">
                <a:latin typeface="Poppins Light" panose="00000400000000000000" pitchFamily="50" charset="0"/>
                <a:cs typeface="Poppins Light" panose="00000400000000000000" pitchFamily="50" charset="0"/>
              </a:rPr>
              <a:t>~20000 vertici (unità tridimensionale di tessuto celebrale) </a:t>
            </a:r>
            <a:r>
              <a:rPr lang="en-US" sz="1200">
                <a:latin typeface="Poppins Light" panose="00000400000000000000" pitchFamily="50" charset="0"/>
                <a:cs typeface="Poppins Light" panose="00000400000000000000" pitchFamily="50" charset="0"/>
              </a:rPr>
              <a:t>della corteccia visiva</a:t>
            </a:r>
          </a:p>
          <a:p>
            <a:pPr marL="742950" lvl="1" indent="-285750">
              <a:spcAft>
                <a:spcPts val="12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Per ogni emisfero si ha una </a:t>
            </a:r>
            <a:r>
              <a:rPr lang="en-US" sz="1200" b="1">
                <a:latin typeface="Poppins Light" panose="00000400000000000000" pitchFamily="50" charset="0"/>
                <a:cs typeface="Poppins Light" panose="00000400000000000000" pitchFamily="50" charset="0"/>
              </a:rPr>
              <a:t>matrice 2D </a:t>
            </a:r>
            <a:r>
              <a:rPr lang="en-US" sz="1200">
                <a:latin typeface="Poppins Light" panose="00000400000000000000" pitchFamily="50" charset="0"/>
                <a:cs typeface="Poppins Light" panose="00000400000000000000" pitchFamily="50" charset="0"/>
              </a:rPr>
              <a:t>(per un totale di </a:t>
            </a:r>
            <a:r>
              <a:rPr lang="en-US" sz="1200" b="1">
                <a:latin typeface="Poppins Light" panose="00000400000000000000" pitchFamily="50" charset="0"/>
                <a:cs typeface="Poppins Light" panose="00000400000000000000" pitchFamily="50" charset="0"/>
              </a:rPr>
              <a:t>8x2=16 </a:t>
            </a:r>
            <a:r>
              <a:rPr lang="en-US" sz="1200">
                <a:latin typeface="Poppins Light" panose="00000400000000000000" pitchFamily="50" charset="0"/>
                <a:cs typeface="Poppins Light" panose="00000400000000000000" pitchFamily="50" charset="0"/>
              </a:rPr>
              <a:t>matrici)</a:t>
            </a:r>
          </a:p>
          <a:p>
            <a:pPr marL="742950" lvl="1"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Righe -&gt; Immagine </a:t>
            </a:r>
            <a:r>
              <a:rPr lang="en-US" sz="1200">
                <a:latin typeface="Poppins Light" panose="00000400000000000000" pitchFamily="50" charset="0"/>
                <a:cs typeface="Poppins Light" panose="00000400000000000000" pitchFamily="50" charset="0"/>
              </a:rPr>
              <a:t>Mostrata (~</a:t>
            </a:r>
            <a:r>
              <a:rPr lang="en-US" sz="1200" b="1">
                <a:latin typeface="Poppins Light" panose="00000400000000000000" pitchFamily="50" charset="0"/>
                <a:cs typeface="Poppins Light" panose="00000400000000000000" pitchFamily="50" charset="0"/>
              </a:rPr>
              <a:t>9000 righe</a:t>
            </a:r>
            <a:r>
              <a:rPr lang="en-US" sz="1200">
                <a:latin typeface="Poppins Light" panose="00000400000000000000" pitchFamily="50" charset="0"/>
                <a:cs typeface="Poppins Light" panose="00000400000000000000" pitchFamily="50" charset="0"/>
              </a:rPr>
              <a:t>)</a:t>
            </a:r>
          </a:p>
          <a:p>
            <a:pPr marL="742950" lvl="1"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Colonne -&gt; Vertice </a:t>
            </a:r>
            <a:r>
              <a:rPr lang="en-US" sz="1200">
                <a:latin typeface="Poppins Light" panose="00000400000000000000" pitchFamily="50" charset="0"/>
                <a:cs typeface="Poppins Light" panose="00000400000000000000" pitchFamily="50" charset="0"/>
              </a:rPr>
              <a:t>della corteccia visiva (</a:t>
            </a:r>
            <a:r>
              <a:rPr lang="en-US" sz="1200" b="1">
                <a:latin typeface="Poppins Light" panose="00000400000000000000" pitchFamily="50" charset="0"/>
                <a:cs typeface="Poppins Light" panose="00000400000000000000" pitchFamily="50" charset="0"/>
              </a:rPr>
              <a:t>~20000 vertici </a:t>
            </a:r>
            <a:r>
              <a:rPr lang="en-US" sz="1200">
                <a:latin typeface="Poppins Light" panose="00000400000000000000" pitchFamily="50" charset="0"/>
                <a:cs typeface="Poppins Light" panose="00000400000000000000" pitchFamily="50" charset="0"/>
              </a:rPr>
              <a:t>per emisfero)</a:t>
            </a:r>
          </a:p>
          <a:p>
            <a:pPr marL="742950" lvl="1"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Valori -&gt; </a:t>
            </a:r>
            <a:r>
              <a:rPr lang="en-US" sz="1200" b="1">
                <a:solidFill>
                  <a:srgbClr val="FF0000"/>
                </a:solidFill>
                <a:latin typeface="Poppins Light" panose="00000400000000000000" pitchFamily="50" charset="0"/>
                <a:cs typeface="Poppins Light" panose="00000400000000000000" pitchFamily="50" charset="0"/>
              </a:rPr>
              <a:t>BOLD Response </a:t>
            </a:r>
            <a:r>
              <a:rPr lang="en-US" sz="1200">
                <a:solidFill>
                  <a:srgbClr val="FF0000"/>
                </a:solidFill>
                <a:latin typeface="Poppins Medium" panose="00000600000000000000" pitchFamily="2" charset="0"/>
                <a:cs typeface="Poppins Medium" panose="00000600000000000000" pitchFamily="2" charset="0"/>
              </a:rPr>
              <a:t>Amplitudes</a:t>
            </a:r>
            <a:r>
              <a:rPr lang="en-US" sz="1200">
                <a:latin typeface="Poppins Light" panose="00000400000000000000" pitchFamily="50" charset="0"/>
                <a:cs typeface="Poppins Light" panose="00000400000000000000" pitchFamily="50" charset="0"/>
              </a:rPr>
              <a:t> o </a:t>
            </a:r>
            <a:r>
              <a:rPr lang="en-US" sz="1200" b="1">
                <a:latin typeface="Poppins Light" panose="00000400000000000000" pitchFamily="50" charset="0"/>
                <a:cs typeface="Poppins Light" panose="00000400000000000000" pitchFamily="50" charset="0"/>
              </a:rPr>
              <a:t>Betas </a:t>
            </a:r>
            <a:r>
              <a:rPr lang="en-US" sz="1200">
                <a:latin typeface="Poppins Light" panose="00000400000000000000" pitchFamily="50" charset="0"/>
                <a:cs typeface="Poppins Light" panose="00000400000000000000" pitchFamily="50" charset="0"/>
              </a:rPr>
              <a:t>(</a:t>
            </a:r>
            <a:r>
              <a:rPr lang="en-US" sz="1200" b="1">
                <a:latin typeface="Poppins Light" panose="00000400000000000000" pitchFamily="50" charset="0"/>
                <a:cs typeface="Poppins Light" panose="00000400000000000000" pitchFamily="50" charset="0"/>
              </a:rPr>
              <a:t>floats distribuiti tra -2 e +2</a:t>
            </a:r>
            <a:r>
              <a:rPr lang="en-US" sz="1200">
                <a:latin typeface="Poppins Light" panose="00000400000000000000" pitchFamily="50" charset="0"/>
                <a:cs typeface="Poppins Light" panose="00000400000000000000" pitchFamily="50" charset="0"/>
              </a:rPr>
              <a:t>, indicano l’attivazione/disattivazione del verticie, in risposta allo stimolo) -&gt; single o multi-trial (mediati)</a:t>
            </a:r>
          </a:p>
          <a:p>
            <a:pPr marL="285750" indent="-285750">
              <a:spcAft>
                <a:spcPts val="12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Dati aggiunivi, per </a:t>
            </a:r>
            <a:r>
              <a:rPr lang="en-US" sz="1200" b="1">
                <a:latin typeface="Poppins Light" panose="00000400000000000000" pitchFamily="50" charset="0"/>
                <a:cs typeface="Poppins Light" panose="00000400000000000000" pitchFamily="50" charset="0"/>
              </a:rPr>
              <a:t>ogni vertice</a:t>
            </a:r>
            <a:r>
              <a:rPr lang="en-US" sz="1200">
                <a:latin typeface="Poppins Light" panose="00000400000000000000" pitchFamily="50" charset="0"/>
                <a:cs typeface="Poppins Light" panose="00000400000000000000" pitchFamily="50" charset="0"/>
              </a:rPr>
              <a:t>:</a:t>
            </a:r>
          </a:p>
          <a:p>
            <a:pPr marL="742950" lvl="1" indent="-285750">
              <a:spcAft>
                <a:spcPts val="600"/>
              </a:spcAft>
              <a:buFont typeface="Wingdings" panose="05000000000000000000" pitchFamily="2" charset="2"/>
              <a:buChar char="q"/>
            </a:pPr>
            <a:r>
              <a:rPr lang="en-US" sz="1200" b="1" u="sng">
                <a:latin typeface="Poppins Light" panose="00000400000000000000" pitchFamily="50" charset="0"/>
                <a:cs typeface="Poppins Light" panose="00000400000000000000" pitchFamily="50" charset="0"/>
              </a:rPr>
              <a:t>ROI Indices</a:t>
            </a:r>
            <a:r>
              <a:rPr lang="en-US" sz="1200">
                <a:latin typeface="Poppins Light" panose="00000400000000000000" pitchFamily="50" charset="0"/>
                <a:cs typeface="Poppins Light" panose="00000400000000000000" pitchFamily="50" charset="0"/>
              </a:rPr>
              <a:t>: indica a quale </a:t>
            </a:r>
            <a:r>
              <a:rPr lang="en-US" sz="1200" b="1">
                <a:latin typeface="Poppins Light" panose="00000400000000000000" pitchFamily="50" charset="0"/>
                <a:cs typeface="Poppins Light" panose="00000400000000000000" pitchFamily="50" charset="0"/>
              </a:rPr>
              <a:t>region-of-interest</a:t>
            </a:r>
            <a:r>
              <a:rPr lang="en-US" sz="1200">
                <a:latin typeface="Poppins Light" panose="00000400000000000000" pitchFamily="50" charset="0"/>
                <a:cs typeface="Poppins Light" panose="00000400000000000000" pitchFamily="50" charset="0"/>
              </a:rPr>
              <a:t> appartiene, ognuna associata a determinate proprietà funzionali</a:t>
            </a:r>
          </a:p>
          <a:p>
            <a:pPr marL="742950" lvl="1" indent="-285750">
              <a:spcAft>
                <a:spcPts val="600"/>
              </a:spcAft>
              <a:buFont typeface="Wingdings" panose="05000000000000000000" pitchFamily="2" charset="2"/>
              <a:buChar char="q"/>
            </a:pPr>
            <a:r>
              <a:rPr lang="en-US" sz="1200" b="1" u="sng">
                <a:latin typeface="Poppins Light" panose="00000400000000000000" pitchFamily="50" charset="0"/>
                <a:cs typeface="Poppins Light" panose="00000400000000000000" pitchFamily="50" charset="0"/>
              </a:rPr>
              <a:t>ROI Classes</a:t>
            </a:r>
            <a:r>
              <a:rPr lang="en-US" sz="1200" b="1">
                <a:latin typeface="Poppins Light" panose="00000400000000000000" pitchFamily="50" charset="0"/>
                <a:cs typeface="Poppins Light" panose="00000400000000000000" pitchFamily="50" charset="0"/>
              </a:rPr>
              <a:t>: </a:t>
            </a:r>
            <a:r>
              <a:rPr lang="en-US" sz="1200">
                <a:latin typeface="Poppins Light" panose="00000400000000000000" pitchFamily="50" charset="0"/>
                <a:cs typeface="Poppins Light" panose="00000400000000000000" pitchFamily="50" charset="0"/>
              </a:rPr>
              <a:t>ogni ROI appartiene a una certa classe (body-selective regions, face selective regions, ...)</a:t>
            </a:r>
          </a:p>
          <a:p>
            <a:pPr marL="742950" lvl="1" indent="-285750">
              <a:spcAft>
                <a:spcPts val="600"/>
              </a:spcAft>
              <a:buFont typeface="Wingdings" panose="05000000000000000000" pitchFamily="2" charset="2"/>
              <a:buChar char="q"/>
            </a:pPr>
            <a:r>
              <a:rPr lang="en-US" sz="1200" b="1" u="sng">
                <a:latin typeface="Poppins Light" panose="00000400000000000000" pitchFamily="50" charset="0"/>
                <a:cs typeface="Poppins Light" panose="00000400000000000000" pitchFamily="50" charset="0"/>
              </a:rPr>
              <a:t>fsaverage space ROI indices</a:t>
            </a:r>
            <a:r>
              <a:rPr lang="en-US" sz="1200" b="1">
                <a:latin typeface="Poppins Light" panose="00000400000000000000" pitchFamily="50" charset="0"/>
                <a:cs typeface="Poppins Light" panose="00000400000000000000" pitchFamily="50" charset="0"/>
              </a:rPr>
              <a:t>: </a:t>
            </a:r>
            <a:r>
              <a:rPr lang="en-US" sz="1200">
                <a:latin typeface="Poppins Light" panose="00000400000000000000" pitchFamily="50" charset="0"/>
                <a:cs typeface="Poppins Light" panose="00000400000000000000" pitchFamily="50" charset="0"/>
              </a:rPr>
              <a:t>indice che consente di mappare ogni vertice in una </a:t>
            </a:r>
            <a:r>
              <a:rPr lang="en-US" sz="1200" b="1">
                <a:latin typeface="Poppins Light" panose="00000400000000000000" pitchFamily="50" charset="0"/>
                <a:cs typeface="Poppins Light" panose="00000400000000000000" pitchFamily="50" charset="0"/>
              </a:rPr>
              <a:t>commong cortical surface, </a:t>
            </a:r>
            <a:r>
              <a:rPr lang="en-US" sz="1200">
                <a:latin typeface="Poppins Light" panose="00000400000000000000" pitchFamily="50" charset="0"/>
                <a:cs typeface="Poppins Light" panose="00000400000000000000" pitchFamily="50" charset="0"/>
              </a:rPr>
              <a:t>ovvero una superficie corticale ottenuta come “media” di tutti i soggetti -&gt; e.g usata per plottare le attivazioni graficamente come nell’esempio</a:t>
            </a:r>
            <a:endParaRPr lang="en-US" sz="1200" b="1">
              <a:latin typeface="Poppins Light" panose="00000400000000000000" pitchFamily="50" charset="0"/>
              <a:cs typeface="Poppins Light" panose="00000400000000000000" pitchFamily="50" charset="0"/>
            </a:endParaRPr>
          </a:p>
          <a:p>
            <a:pPr marL="742950" lvl="1" indent="-285750">
              <a:spcAft>
                <a:spcPts val="1200"/>
              </a:spcAft>
              <a:buFont typeface="Wingdings" panose="05000000000000000000" pitchFamily="2" charset="2"/>
              <a:buChar char="q"/>
            </a:pPr>
            <a:endParaRPr lang="en-US" sz="1200">
              <a:latin typeface="Poppins Light" panose="00000400000000000000" pitchFamily="50" charset="0"/>
              <a:cs typeface="Poppins Light" panose="00000400000000000000" pitchFamily="50" charset="0"/>
            </a:endParaRPr>
          </a:p>
          <a:p>
            <a:pPr marL="742950" lvl="1" indent="-285750">
              <a:spcAft>
                <a:spcPts val="1200"/>
              </a:spcAft>
              <a:buFont typeface="Wingdings" panose="05000000000000000000" pitchFamily="2" charset="2"/>
              <a:buChar char="q"/>
            </a:pPr>
            <a:endParaRPr lang="en-US" sz="1200" b="1">
              <a:latin typeface="Poppins Light" panose="00000400000000000000" pitchFamily="50" charset="0"/>
              <a:cs typeface="Poppins Light" panose="00000400000000000000" pitchFamily="50" charset="0"/>
            </a:endParaRPr>
          </a:p>
          <a:p>
            <a:pPr marL="742950" lvl="1" indent="-285750">
              <a:spcAft>
                <a:spcPts val="1200"/>
              </a:spcAft>
              <a:buFont typeface="Wingdings" panose="05000000000000000000" pitchFamily="2" charset="2"/>
              <a:buChar char="q"/>
            </a:pPr>
            <a:endParaRPr lang="en-US" sz="1400">
              <a:latin typeface="Poppins Light" panose="00000400000000000000" pitchFamily="50" charset="0"/>
              <a:cs typeface="Poppins Light" panose="00000400000000000000" pitchFamily="50" charset="0"/>
            </a:endParaRPr>
          </a:p>
          <a:p>
            <a:pPr marL="285750" indent="-285750">
              <a:spcAft>
                <a:spcPts val="1200"/>
              </a:spcAft>
              <a:buFont typeface="Wingdings" panose="05000000000000000000" pitchFamily="2" charset="2"/>
              <a:buChar char="q"/>
            </a:pPr>
            <a:endParaRPr lang="en-US" sz="1400" b="1">
              <a:latin typeface="Poppins Light" panose="00000400000000000000" pitchFamily="50" charset="0"/>
              <a:cs typeface="Poppins Light" panose="00000400000000000000" pitchFamily="50" charset="0"/>
            </a:endParaRPr>
          </a:p>
        </p:txBody>
      </p:sp>
      <p:sp>
        <p:nvSpPr>
          <p:cNvPr id="6" name="CasellaDiTesto 5">
            <a:extLst>
              <a:ext uri="{FF2B5EF4-FFF2-40B4-BE49-F238E27FC236}">
                <a16:creationId xmlns:a16="http://schemas.microsoft.com/office/drawing/2014/main" id="{C92A1EB9-F976-030C-2D78-53D4FD84EDF8}"/>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Dataset: Riassunto</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7" name="Connettore diritto 3">
            <a:extLst>
              <a:ext uri="{FF2B5EF4-FFF2-40B4-BE49-F238E27FC236}">
                <a16:creationId xmlns:a16="http://schemas.microsoft.com/office/drawing/2014/main" id="{56F583AA-FEBD-D2D7-C5F3-724F7A5730A5}"/>
              </a:ext>
            </a:extLst>
          </p:cNvPr>
          <p:cNvCxnSpPr>
            <a:cxnSpLocks/>
          </p:cNvCxnSpPr>
          <p:nvPr/>
        </p:nvCxnSpPr>
        <p:spPr>
          <a:xfrm>
            <a:off x="796232" y="1001956"/>
            <a:ext cx="2974011"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pic>
        <p:nvPicPr>
          <p:cNvPr id="12" name="Immagine 11">
            <a:extLst>
              <a:ext uri="{FF2B5EF4-FFF2-40B4-BE49-F238E27FC236}">
                <a16:creationId xmlns:a16="http://schemas.microsoft.com/office/drawing/2014/main" id="{228673B5-205C-8FB3-5C59-5E738B013E4C}"/>
              </a:ext>
            </a:extLst>
          </p:cNvPr>
          <p:cNvPicPr>
            <a:picLocks noChangeAspect="1"/>
          </p:cNvPicPr>
          <p:nvPr/>
        </p:nvPicPr>
        <p:blipFill>
          <a:blip r:embed="rId2"/>
          <a:stretch>
            <a:fillRect/>
          </a:stretch>
        </p:blipFill>
        <p:spPr>
          <a:xfrm>
            <a:off x="7956103" y="875154"/>
            <a:ext cx="2663455" cy="1654681"/>
          </a:xfrm>
          <a:prstGeom prst="rect">
            <a:avLst/>
          </a:prstGeom>
        </p:spPr>
      </p:pic>
      <p:pic>
        <p:nvPicPr>
          <p:cNvPr id="15" name="Immagine 14">
            <a:extLst>
              <a:ext uri="{FF2B5EF4-FFF2-40B4-BE49-F238E27FC236}">
                <a16:creationId xmlns:a16="http://schemas.microsoft.com/office/drawing/2014/main" id="{4F7D63EC-DE0C-BAA2-9956-53E315D809BA}"/>
              </a:ext>
            </a:extLst>
          </p:cNvPr>
          <p:cNvPicPr>
            <a:picLocks noChangeAspect="1"/>
          </p:cNvPicPr>
          <p:nvPr/>
        </p:nvPicPr>
        <p:blipFill>
          <a:blip r:embed="rId3"/>
          <a:stretch>
            <a:fillRect/>
          </a:stretch>
        </p:blipFill>
        <p:spPr>
          <a:xfrm>
            <a:off x="9635645" y="3709125"/>
            <a:ext cx="2227987" cy="1397212"/>
          </a:xfrm>
          <a:prstGeom prst="rect">
            <a:avLst/>
          </a:prstGeom>
        </p:spPr>
      </p:pic>
      <p:pic>
        <p:nvPicPr>
          <p:cNvPr id="17" name="Immagine 16">
            <a:extLst>
              <a:ext uri="{FF2B5EF4-FFF2-40B4-BE49-F238E27FC236}">
                <a16:creationId xmlns:a16="http://schemas.microsoft.com/office/drawing/2014/main" id="{51C9D29E-FC41-7F45-7D44-18B10BF02D33}"/>
              </a:ext>
            </a:extLst>
          </p:cNvPr>
          <p:cNvPicPr>
            <a:picLocks noChangeAspect="1"/>
          </p:cNvPicPr>
          <p:nvPr/>
        </p:nvPicPr>
        <p:blipFill rotWithShape="1">
          <a:blip r:embed="rId4"/>
          <a:srcRect l="6713"/>
          <a:stretch/>
        </p:blipFill>
        <p:spPr>
          <a:xfrm>
            <a:off x="7374105" y="3955265"/>
            <a:ext cx="2109452" cy="1094298"/>
          </a:xfrm>
          <a:prstGeom prst="rect">
            <a:avLst/>
          </a:prstGeom>
        </p:spPr>
      </p:pic>
      <p:pic>
        <p:nvPicPr>
          <p:cNvPr id="19" name="Immagine 18">
            <a:extLst>
              <a:ext uri="{FF2B5EF4-FFF2-40B4-BE49-F238E27FC236}">
                <a16:creationId xmlns:a16="http://schemas.microsoft.com/office/drawing/2014/main" id="{B50F6AFD-D29C-A55E-644A-2E8C4ECB0E1D}"/>
              </a:ext>
            </a:extLst>
          </p:cNvPr>
          <p:cNvPicPr>
            <a:picLocks noChangeAspect="1"/>
          </p:cNvPicPr>
          <p:nvPr/>
        </p:nvPicPr>
        <p:blipFill>
          <a:blip r:embed="rId5"/>
          <a:stretch>
            <a:fillRect/>
          </a:stretch>
        </p:blipFill>
        <p:spPr>
          <a:xfrm>
            <a:off x="7564646" y="3683285"/>
            <a:ext cx="1717995" cy="249890"/>
          </a:xfrm>
          <a:prstGeom prst="rect">
            <a:avLst/>
          </a:prstGeom>
        </p:spPr>
      </p:pic>
      <p:sp>
        <p:nvSpPr>
          <p:cNvPr id="22" name="Freccia in giù 21">
            <a:extLst>
              <a:ext uri="{FF2B5EF4-FFF2-40B4-BE49-F238E27FC236}">
                <a16:creationId xmlns:a16="http://schemas.microsoft.com/office/drawing/2014/main" id="{3ED3BB29-FE36-51D3-788D-7D0A23A306DB}"/>
              </a:ext>
            </a:extLst>
          </p:cNvPr>
          <p:cNvSpPr/>
          <p:nvPr/>
        </p:nvSpPr>
        <p:spPr>
          <a:xfrm>
            <a:off x="9102299" y="2662870"/>
            <a:ext cx="371061" cy="758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28093C1E-4DF5-9059-3785-9B760EC023AC}"/>
              </a:ext>
            </a:extLst>
          </p:cNvPr>
          <p:cNvSpPr txBox="1"/>
          <p:nvPr/>
        </p:nvSpPr>
        <p:spPr>
          <a:xfrm>
            <a:off x="10651276" y="1485576"/>
            <a:ext cx="944595" cy="369332"/>
          </a:xfrm>
          <a:prstGeom prst="rect">
            <a:avLst/>
          </a:prstGeom>
          <a:noFill/>
        </p:spPr>
        <p:txBody>
          <a:bodyPr wrap="square">
            <a:spAutoFit/>
          </a:bodyPr>
          <a:lstStyle/>
          <a:p>
            <a:r>
              <a:rPr lang="en-US" sz="1800">
                <a:latin typeface="Poppins Light" panose="00000400000000000000" pitchFamily="50" charset="0"/>
                <a:cs typeface="Poppins Light" panose="00000400000000000000" pitchFamily="50" charset="0"/>
              </a:rPr>
              <a:t>Stimuli</a:t>
            </a:r>
            <a:endParaRPr lang="it-IT"/>
          </a:p>
        </p:txBody>
      </p:sp>
      <p:sp>
        <p:nvSpPr>
          <p:cNvPr id="25" name="CasellaDiTesto 24">
            <a:extLst>
              <a:ext uri="{FF2B5EF4-FFF2-40B4-BE49-F238E27FC236}">
                <a16:creationId xmlns:a16="http://schemas.microsoft.com/office/drawing/2014/main" id="{4748B797-4AEB-0836-DED0-C01D2B96D861}"/>
              </a:ext>
            </a:extLst>
          </p:cNvPr>
          <p:cNvSpPr txBox="1"/>
          <p:nvPr/>
        </p:nvSpPr>
        <p:spPr>
          <a:xfrm>
            <a:off x="8766316" y="5178380"/>
            <a:ext cx="2227988" cy="646331"/>
          </a:xfrm>
          <a:prstGeom prst="rect">
            <a:avLst/>
          </a:prstGeom>
          <a:noFill/>
        </p:spPr>
        <p:txBody>
          <a:bodyPr wrap="square">
            <a:spAutoFit/>
          </a:bodyPr>
          <a:lstStyle/>
          <a:p>
            <a:r>
              <a:rPr lang="en-US" sz="1200">
                <a:latin typeface="Poppins Light" panose="00000400000000000000" pitchFamily="50" charset="0"/>
                <a:cs typeface="Poppins Light" panose="00000400000000000000" pitchFamily="50" charset="0"/>
              </a:rPr>
              <a:t>BOLD Response Amplitudes (single o multi-2/3-trial)</a:t>
            </a:r>
            <a:endParaRPr lang="it-IT" sz="1200"/>
          </a:p>
        </p:txBody>
      </p:sp>
      <p:cxnSp>
        <p:nvCxnSpPr>
          <p:cNvPr id="3" name="Connettore 2 2">
            <a:extLst>
              <a:ext uri="{FF2B5EF4-FFF2-40B4-BE49-F238E27FC236}">
                <a16:creationId xmlns:a16="http://schemas.microsoft.com/office/drawing/2014/main" id="{4F024D07-2757-9E4F-91BA-58294679E4AE}"/>
              </a:ext>
            </a:extLst>
          </p:cNvPr>
          <p:cNvCxnSpPr>
            <a:stCxn id="17" idx="2"/>
          </p:cNvCxnSpPr>
          <p:nvPr/>
        </p:nvCxnSpPr>
        <p:spPr>
          <a:xfrm flipH="1">
            <a:off x="8423643" y="5049563"/>
            <a:ext cx="5188" cy="73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78DBA26A-1B67-6DD3-9270-1D89C7FF7956}"/>
              </a:ext>
            </a:extLst>
          </p:cNvPr>
          <p:cNvSpPr txBox="1"/>
          <p:nvPr/>
        </p:nvSpPr>
        <p:spPr>
          <a:xfrm>
            <a:off x="7956103" y="5873152"/>
            <a:ext cx="3268488" cy="461665"/>
          </a:xfrm>
          <a:prstGeom prst="rect">
            <a:avLst/>
          </a:prstGeom>
          <a:noFill/>
        </p:spPr>
        <p:txBody>
          <a:bodyPr wrap="square">
            <a:spAutoFit/>
          </a:bodyPr>
          <a:lstStyle/>
          <a:p>
            <a:r>
              <a:rPr lang="en-US" sz="1200">
                <a:latin typeface="Poppins Light" panose="00000400000000000000" pitchFamily="50" charset="0"/>
                <a:cs typeface="Poppins Light" panose="00000400000000000000" pitchFamily="50" charset="0"/>
              </a:rPr>
              <a:t>16 matrici di questo tipo disponibili:</a:t>
            </a:r>
          </a:p>
          <a:p>
            <a:r>
              <a:rPr lang="en-US" sz="1200" b="1">
                <a:latin typeface="Poppins Light" panose="00000400000000000000" pitchFamily="50" charset="0"/>
                <a:cs typeface="Poppins Light" panose="00000400000000000000" pitchFamily="50" charset="0"/>
              </a:rPr>
              <a:t>8 soggetti x 2 emisferi</a:t>
            </a:r>
            <a:endParaRPr lang="it-IT" sz="1200" b="1"/>
          </a:p>
        </p:txBody>
      </p:sp>
      <p:sp>
        <p:nvSpPr>
          <p:cNvPr id="8" name="CasellaDiTesto 7">
            <a:extLst>
              <a:ext uri="{FF2B5EF4-FFF2-40B4-BE49-F238E27FC236}">
                <a16:creationId xmlns:a16="http://schemas.microsoft.com/office/drawing/2014/main" id="{78B03DF4-90BC-6A97-FED9-9FF54B6F6E9D}"/>
              </a:ext>
            </a:extLst>
          </p:cNvPr>
          <p:cNvSpPr txBox="1"/>
          <p:nvPr/>
        </p:nvSpPr>
        <p:spPr>
          <a:xfrm>
            <a:off x="7956103" y="3476018"/>
            <a:ext cx="2227988" cy="276999"/>
          </a:xfrm>
          <a:prstGeom prst="rect">
            <a:avLst/>
          </a:prstGeom>
          <a:noFill/>
        </p:spPr>
        <p:txBody>
          <a:bodyPr wrap="square">
            <a:spAutoFit/>
          </a:bodyPr>
          <a:lstStyle/>
          <a:p>
            <a:r>
              <a:rPr lang="en-US" sz="1200" b="1">
                <a:latin typeface="Poppins Light" panose="00000400000000000000" pitchFamily="50" charset="0"/>
                <a:cs typeface="Poppins Light" panose="00000400000000000000" pitchFamily="50" charset="0"/>
              </a:rPr>
              <a:t>LH, Subj1</a:t>
            </a:r>
            <a:endParaRPr lang="it-IT" sz="1200" b="1"/>
          </a:p>
        </p:txBody>
      </p:sp>
    </p:spTree>
    <p:extLst>
      <p:ext uri="{BB962C8B-B14F-4D97-AF65-F5344CB8AC3E}">
        <p14:creationId xmlns:p14="http://schemas.microsoft.com/office/powerpoint/2010/main" val="64331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magine 35">
            <a:extLst>
              <a:ext uri="{FF2B5EF4-FFF2-40B4-BE49-F238E27FC236}">
                <a16:creationId xmlns:a16="http://schemas.microsoft.com/office/drawing/2014/main" id="{196A87E6-1F71-6FEF-8913-7810712A7A07}"/>
              </a:ext>
            </a:extLst>
          </p:cNvPr>
          <p:cNvPicPr>
            <a:picLocks noChangeAspect="1"/>
          </p:cNvPicPr>
          <p:nvPr/>
        </p:nvPicPr>
        <p:blipFill>
          <a:blip r:embed="rId2"/>
          <a:stretch>
            <a:fillRect/>
          </a:stretch>
        </p:blipFill>
        <p:spPr>
          <a:xfrm>
            <a:off x="2853237" y="659305"/>
            <a:ext cx="9181009" cy="3060336"/>
          </a:xfrm>
          <a:prstGeom prst="rect">
            <a:avLst/>
          </a:prstGeom>
        </p:spPr>
      </p:pic>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ROI-wise Accuracy – </a:t>
            </a:r>
            <a:r>
              <a:rPr lang="en-GB" sz="2800" b="1" u="sng">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rPr>
              <a:t>Feature Pyramid Network</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7575382"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646331"/>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Feature Pyramid</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Concatenazione di tutti gli output</a:t>
            </a: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3" name="Rettangolo 2">
            <a:extLst>
              <a:ext uri="{FF2B5EF4-FFF2-40B4-BE49-F238E27FC236}">
                <a16:creationId xmlns:a16="http://schemas.microsoft.com/office/drawing/2014/main" id="{12F5A88F-C401-52D6-1130-3CBD3FBD292C}"/>
              </a:ext>
            </a:extLst>
          </p:cNvPr>
          <p:cNvSpPr/>
          <p:nvPr/>
        </p:nvSpPr>
        <p:spPr>
          <a:xfrm rot="5400000">
            <a:off x="5304222" y="2942024"/>
            <a:ext cx="496007"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5">
            <a:extLst>
              <a:ext uri="{FF2B5EF4-FFF2-40B4-BE49-F238E27FC236}">
                <a16:creationId xmlns:a16="http://schemas.microsoft.com/office/drawing/2014/main" id="{E675C2BF-A932-6E5C-0E33-9C48806625FE}"/>
              </a:ext>
            </a:extLst>
          </p:cNvPr>
          <p:cNvSpPr txBox="1"/>
          <p:nvPr/>
        </p:nvSpPr>
        <p:spPr>
          <a:xfrm>
            <a:off x="4179419" y="334738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Body Selective</a:t>
            </a:r>
          </a:p>
        </p:txBody>
      </p:sp>
      <p:sp>
        <p:nvSpPr>
          <p:cNvPr id="7" name="Rettangolo 6">
            <a:extLst>
              <a:ext uri="{FF2B5EF4-FFF2-40B4-BE49-F238E27FC236}">
                <a16:creationId xmlns:a16="http://schemas.microsoft.com/office/drawing/2014/main" id="{C43C58E5-FB10-3860-E3F1-72F74E7288C2}"/>
              </a:ext>
            </a:extLst>
          </p:cNvPr>
          <p:cNvSpPr/>
          <p:nvPr/>
        </p:nvSpPr>
        <p:spPr>
          <a:xfrm rot="5400000">
            <a:off x="6289994" y="2964267"/>
            <a:ext cx="496007"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5">
            <a:extLst>
              <a:ext uri="{FF2B5EF4-FFF2-40B4-BE49-F238E27FC236}">
                <a16:creationId xmlns:a16="http://schemas.microsoft.com/office/drawing/2014/main" id="{4C1BD0A6-EED0-E362-78F3-A154ADB5DF4F}"/>
              </a:ext>
            </a:extLst>
          </p:cNvPr>
          <p:cNvSpPr txBox="1"/>
          <p:nvPr/>
        </p:nvSpPr>
        <p:spPr>
          <a:xfrm>
            <a:off x="5146033" y="337425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Face Selective</a:t>
            </a:r>
          </a:p>
        </p:txBody>
      </p:sp>
      <p:sp>
        <p:nvSpPr>
          <p:cNvPr id="12" name="Rettangolo 11">
            <a:extLst>
              <a:ext uri="{FF2B5EF4-FFF2-40B4-BE49-F238E27FC236}">
                <a16:creationId xmlns:a16="http://schemas.microsoft.com/office/drawing/2014/main" id="{5693C1C7-96AE-2EE1-83D8-2640E724BCB8}"/>
              </a:ext>
            </a:extLst>
          </p:cNvPr>
          <p:cNvSpPr/>
          <p:nvPr/>
        </p:nvSpPr>
        <p:spPr>
          <a:xfrm rot="5400000">
            <a:off x="7525521" y="2956007"/>
            <a:ext cx="496007"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5">
            <a:extLst>
              <a:ext uri="{FF2B5EF4-FFF2-40B4-BE49-F238E27FC236}">
                <a16:creationId xmlns:a16="http://schemas.microsoft.com/office/drawing/2014/main" id="{737DFE1E-05D9-33F2-3478-7FD615A91F3C}"/>
              </a:ext>
            </a:extLst>
          </p:cNvPr>
          <p:cNvSpPr txBox="1"/>
          <p:nvPr/>
        </p:nvSpPr>
        <p:spPr>
          <a:xfrm>
            <a:off x="6434472" y="3326643"/>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Place Selective</a:t>
            </a:r>
          </a:p>
        </p:txBody>
      </p:sp>
      <p:sp>
        <p:nvSpPr>
          <p:cNvPr id="19" name="Rettangolo 18">
            <a:extLst>
              <a:ext uri="{FF2B5EF4-FFF2-40B4-BE49-F238E27FC236}">
                <a16:creationId xmlns:a16="http://schemas.microsoft.com/office/drawing/2014/main" id="{C3ACD9C3-6195-96A1-3D72-348FA00F3FA2}"/>
              </a:ext>
            </a:extLst>
          </p:cNvPr>
          <p:cNvSpPr/>
          <p:nvPr/>
        </p:nvSpPr>
        <p:spPr>
          <a:xfrm rot="5400000">
            <a:off x="8431696" y="2822122"/>
            <a:ext cx="496007" cy="1050518"/>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5">
            <a:extLst>
              <a:ext uri="{FF2B5EF4-FFF2-40B4-BE49-F238E27FC236}">
                <a16:creationId xmlns:a16="http://schemas.microsoft.com/office/drawing/2014/main" id="{5B93F235-3F8F-299E-14DB-FE1C88CC9F5C}"/>
              </a:ext>
            </a:extLst>
          </p:cNvPr>
          <p:cNvSpPr txBox="1"/>
          <p:nvPr/>
        </p:nvSpPr>
        <p:spPr>
          <a:xfrm>
            <a:off x="7248991" y="3347380"/>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Word Selective</a:t>
            </a:r>
          </a:p>
        </p:txBody>
      </p:sp>
      <p:sp>
        <p:nvSpPr>
          <p:cNvPr id="27" name="CasellaDiTesto 26">
            <a:extLst>
              <a:ext uri="{FF2B5EF4-FFF2-40B4-BE49-F238E27FC236}">
                <a16:creationId xmlns:a16="http://schemas.microsoft.com/office/drawing/2014/main" id="{27131A01-5A49-A8A5-1073-C7677C4D3860}"/>
              </a:ext>
            </a:extLst>
          </p:cNvPr>
          <p:cNvSpPr txBox="1"/>
          <p:nvPr/>
        </p:nvSpPr>
        <p:spPr>
          <a:xfrm>
            <a:off x="296241" y="1954130"/>
            <a:ext cx="2066482" cy="2308324"/>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Performance molto buone</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Omogenee su quasi tutti i roi (probabilmente perchè la FPN permette di concatenare feature di basso, medio e alto livello)</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Word selective region rimangono basse</a:t>
            </a:r>
            <a:endParaRPr lang="it-IT" sz="1200">
              <a:latin typeface="Poppins Light" panose="00000400000000000000" pitchFamily="2" charset="0"/>
              <a:cs typeface="Poppins Light" panose="00000400000000000000" pitchFamily="2" charset="0"/>
            </a:endParaRPr>
          </a:p>
        </p:txBody>
      </p:sp>
      <p:sp>
        <p:nvSpPr>
          <p:cNvPr id="26" name="CasellaDiTesto 5">
            <a:extLst>
              <a:ext uri="{FF2B5EF4-FFF2-40B4-BE49-F238E27FC236}">
                <a16:creationId xmlns:a16="http://schemas.microsoft.com/office/drawing/2014/main" id="{E84FA7A0-43C9-7D68-9CB5-84616A4E991F}"/>
              </a:ext>
            </a:extLst>
          </p:cNvPr>
          <p:cNvSpPr txBox="1"/>
          <p:nvPr/>
        </p:nvSpPr>
        <p:spPr>
          <a:xfrm>
            <a:off x="-600918" y="4630146"/>
            <a:ext cx="3831798" cy="1246495"/>
          </a:xfrm>
          <a:prstGeom prst="rect">
            <a:avLst/>
          </a:prstGeom>
          <a:noFill/>
        </p:spPr>
        <p:txBody>
          <a:bodyPr wrap="square" rtlCol="0">
            <a:spAutoFit/>
          </a:bodyPr>
          <a:lstStyle/>
          <a:p>
            <a:pPr lvl="2">
              <a:spcAft>
                <a:spcPts val="600"/>
              </a:spcAft>
            </a:pPr>
            <a:r>
              <a:rPr lang="en-US" sz="1200" b="1" u="sng">
                <a:latin typeface="Poppins Light" panose="00000400000000000000" pitchFamily="50" charset="0"/>
                <a:cs typeface="Poppins Light" panose="00000400000000000000" pitchFamily="50" charset="0"/>
              </a:rPr>
              <a:t>ResNet-50-Feature</a:t>
            </a:r>
          </a:p>
          <a:p>
            <a:pPr lvl="2">
              <a:spcAft>
                <a:spcPts val="600"/>
              </a:spcAft>
            </a:pPr>
            <a:r>
              <a:rPr lang="en-US" sz="1200" b="1" u="sng">
                <a:latin typeface="Poppins Light" panose="00000400000000000000" pitchFamily="50" charset="0"/>
                <a:cs typeface="Poppins Light" panose="00000400000000000000" pitchFamily="50" charset="0"/>
              </a:rPr>
              <a:t>Pyramid Network as backbone</a:t>
            </a:r>
          </a:p>
          <a:p>
            <a:pPr marL="1085850" lvl="2" indent="-1714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Pretrained on COCO</a:t>
            </a:r>
          </a:p>
          <a:p>
            <a:pPr marL="1085850" lvl="2" indent="-171450">
              <a:spcAft>
                <a:spcPts val="600"/>
              </a:spcAft>
              <a:buFont typeface="Arial" panose="020B0604020202020204" pitchFamily="34" charset="0"/>
              <a:buChar char="•"/>
            </a:pPr>
            <a:r>
              <a:rPr lang="en-US" sz="1200" b="1">
                <a:latin typeface="Poppins Light" panose="00000400000000000000" pitchFamily="50" charset="0"/>
                <a:cs typeface="Poppins Light" panose="00000400000000000000" pitchFamily="50" charset="0"/>
              </a:rPr>
              <a:t>hstack di tutte le feature della Feature Pyramid</a:t>
            </a:r>
          </a:p>
        </p:txBody>
      </p:sp>
      <p:pic>
        <p:nvPicPr>
          <p:cNvPr id="33" name="Immagine 32">
            <a:extLst>
              <a:ext uri="{FF2B5EF4-FFF2-40B4-BE49-F238E27FC236}">
                <a16:creationId xmlns:a16="http://schemas.microsoft.com/office/drawing/2014/main" id="{77B4B3FC-D750-00CF-5586-2B1C5EB685B5}"/>
              </a:ext>
            </a:extLst>
          </p:cNvPr>
          <p:cNvPicPr>
            <a:picLocks noChangeAspect="1"/>
          </p:cNvPicPr>
          <p:nvPr/>
        </p:nvPicPr>
        <p:blipFill rotWithShape="1">
          <a:blip r:embed="rId3"/>
          <a:srcRect b="24148"/>
          <a:stretch/>
        </p:blipFill>
        <p:spPr>
          <a:xfrm>
            <a:off x="3684844" y="3929374"/>
            <a:ext cx="4923560" cy="2736770"/>
          </a:xfrm>
          <a:prstGeom prst="rect">
            <a:avLst/>
          </a:prstGeom>
        </p:spPr>
      </p:pic>
      <p:sp>
        <p:nvSpPr>
          <p:cNvPr id="34" name="Rettangolo 33">
            <a:extLst>
              <a:ext uri="{FF2B5EF4-FFF2-40B4-BE49-F238E27FC236}">
                <a16:creationId xmlns:a16="http://schemas.microsoft.com/office/drawing/2014/main" id="{17AC386C-2087-AC4F-D83F-950C744D48E0}"/>
              </a:ext>
            </a:extLst>
          </p:cNvPr>
          <p:cNvSpPr/>
          <p:nvPr/>
        </p:nvSpPr>
        <p:spPr>
          <a:xfrm rot="5400000">
            <a:off x="6746771" y="5135493"/>
            <a:ext cx="248004" cy="1234293"/>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2 3">
            <a:extLst>
              <a:ext uri="{FF2B5EF4-FFF2-40B4-BE49-F238E27FC236}">
                <a16:creationId xmlns:a16="http://schemas.microsoft.com/office/drawing/2014/main" id="{CD3DDE71-464C-03A8-01E9-D5E19CFDC34E}"/>
              </a:ext>
            </a:extLst>
          </p:cNvPr>
          <p:cNvCxnSpPr/>
          <p:nvPr/>
        </p:nvCxnSpPr>
        <p:spPr>
          <a:xfrm>
            <a:off x="7487920" y="5800310"/>
            <a:ext cx="13579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F0DDB703-8E48-21FF-017A-0B998B958C76}"/>
              </a:ext>
            </a:extLst>
          </p:cNvPr>
          <p:cNvSpPr txBox="1"/>
          <p:nvPr/>
        </p:nvSpPr>
        <p:spPr>
          <a:xfrm>
            <a:off x="7968648" y="5661810"/>
            <a:ext cx="6397486" cy="276999"/>
          </a:xfrm>
          <a:prstGeom prst="rect">
            <a:avLst/>
          </a:prstGeom>
          <a:noFill/>
        </p:spPr>
        <p:txBody>
          <a:bodyPr wrap="square">
            <a:spAutoFit/>
          </a:bodyPr>
          <a:lstStyle/>
          <a:p>
            <a:pPr lvl="2">
              <a:spcAft>
                <a:spcPts val="600"/>
              </a:spcAft>
            </a:pPr>
            <a:r>
              <a:rPr lang="en-US" sz="1200">
                <a:latin typeface="Poppins Light" panose="00000400000000000000" pitchFamily="50" charset="0"/>
                <a:cs typeface="Poppins Light" panose="00000400000000000000" pitchFamily="50" charset="0"/>
              </a:rPr>
              <a:t>Feature estratte e concatenate</a:t>
            </a:r>
          </a:p>
        </p:txBody>
      </p:sp>
    </p:spTree>
    <p:extLst>
      <p:ext uri="{BB962C8B-B14F-4D97-AF65-F5344CB8AC3E}">
        <p14:creationId xmlns:p14="http://schemas.microsoft.com/office/powerpoint/2010/main" val="3228047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magine 25">
            <a:extLst>
              <a:ext uri="{FF2B5EF4-FFF2-40B4-BE49-F238E27FC236}">
                <a16:creationId xmlns:a16="http://schemas.microsoft.com/office/drawing/2014/main" id="{4FF9CD11-CED2-6AD3-1C2B-2365E6A76F44}"/>
              </a:ext>
            </a:extLst>
          </p:cNvPr>
          <p:cNvPicPr>
            <a:picLocks noChangeAspect="1"/>
          </p:cNvPicPr>
          <p:nvPr/>
        </p:nvPicPr>
        <p:blipFill>
          <a:blip r:embed="rId2"/>
          <a:stretch>
            <a:fillRect/>
          </a:stretch>
        </p:blipFill>
        <p:spPr>
          <a:xfrm>
            <a:off x="2812996" y="639201"/>
            <a:ext cx="9359115" cy="3119705"/>
          </a:xfrm>
          <a:prstGeom prst="rect">
            <a:avLst/>
          </a:prstGeom>
        </p:spPr>
      </p:pic>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ROI-wise Accuracy – </a:t>
            </a:r>
            <a:r>
              <a:rPr lang="en-GB" sz="2800" b="1" u="sng">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rPr>
              <a:t>DINOv2-S (</a:t>
            </a:r>
            <a:r>
              <a:rPr lang="it-IT" sz="2800" b="1" i="0">
                <a:solidFill>
                  <a:srgbClr val="1F2328"/>
                </a:solidFill>
                <a:effectLst>
                  <a:outerShdw blurRad="38100" dist="38100" dir="2700000" algn="tl">
                    <a:srgbClr val="000000">
                      <a:alpha val="43137"/>
                    </a:srgbClr>
                  </a:outerShdw>
                </a:effectLst>
                <a:highlight>
                  <a:srgbClr val="FFFF00"/>
                </a:highlight>
                <a:latin typeface="-apple-system"/>
              </a:rPr>
              <a:t>21 M)</a:t>
            </a:r>
            <a:endParaRPr lang="en-GB" sz="2800" b="1" i="0">
              <a:solidFill>
                <a:srgbClr val="000000"/>
              </a:solidFill>
              <a:effectLst>
                <a:outerShdw blurRad="38100" dist="38100" dir="2700000" algn="tl">
                  <a:srgbClr val="000000">
                    <a:alpha val="43137"/>
                  </a:srgbClr>
                </a:outerShdw>
              </a:effectLst>
              <a:highlight>
                <a:srgbClr val="FFFF00"/>
              </a:highligh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6183713"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276999"/>
          </a:xfrm>
          <a:prstGeom prst="rect">
            <a:avLst/>
          </a:prstGeom>
          <a:noFill/>
        </p:spPr>
        <p:txBody>
          <a:bodyPr wrap="square" rtlCol="0">
            <a:spAutoFit/>
          </a:bodyPr>
          <a:lstStyle/>
          <a:p>
            <a:pPr lvl="2" algn="r">
              <a:spcAft>
                <a:spcPts val="600"/>
              </a:spcAft>
            </a:pPr>
            <a:r>
              <a:rPr lang="en-US" sz="1200" b="1" u="sng">
                <a:highlight>
                  <a:srgbClr val="FFFF00"/>
                </a:highlight>
                <a:latin typeface="Poppins Light" panose="00000400000000000000" pitchFamily="50" charset="0"/>
                <a:cs typeface="Poppins Light" panose="00000400000000000000" pitchFamily="50" charset="0"/>
              </a:rPr>
              <a:t>Ultimo</a:t>
            </a:r>
            <a:r>
              <a:rPr lang="en-US" sz="1200">
                <a:highlight>
                  <a:srgbClr val="FFFF00"/>
                </a:highlight>
                <a:latin typeface="Poppins Light" panose="00000400000000000000" pitchFamily="50" charset="0"/>
                <a:cs typeface="Poppins Light" panose="00000400000000000000" pitchFamily="50" charset="0"/>
              </a:rPr>
              <a:t> Layer</a:t>
            </a:r>
            <a:endParaRPr lang="en-US" sz="1200">
              <a:latin typeface="Poppins Light" panose="00000400000000000000" pitchFamily="50" charset="0"/>
              <a:cs typeface="Poppins Light" panose="00000400000000000000" pitchFamily="50" charset="0"/>
            </a:endParaRP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3" name="Rettangolo 2">
            <a:extLst>
              <a:ext uri="{FF2B5EF4-FFF2-40B4-BE49-F238E27FC236}">
                <a16:creationId xmlns:a16="http://schemas.microsoft.com/office/drawing/2014/main" id="{12F5A88F-C401-52D6-1130-3CBD3FBD292C}"/>
              </a:ext>
            </a:extLst>
          </p:cNvPr>
          <p:cNvSpPr/>
          <p:nvPr/>
        </p:nvSpPr>
        <p:spPr>
          <a:xfrm rot="5400000">
            <a:off x="5304222" y="2942024"/>
            <a:ext cx="496007" cy="782747"/>
          </a:xfrm>
          <a:prstGeom prst="rect">
            <a:avLst/>
          </a:prstGeom>
          <a:solidFill>
            <a:schemeClr val="accent6">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5">
            <a:extLst>
              <a:ext uri="{FF2B5EF4-FFF2-40B4-BE49-F238E27FC236}">
                <a16:creationId xmlns:a16="http://schemas.microsoft.com/office/drawing/2014/main" id="{E675C2BF-A932-6E5C-0E33-9C48806625FE}"/>
              </a:ext>
            </a:extLst>
          </p:cNvPr>
          <p:cNvSpPr txBox="1"/>
          <p:nvPr/>
        </p:nvSpPr>
        <p:spPr>
          <a:xfrm>
            <a:off x="4179419" y="334738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Body Selective</a:t>
            </a:r>
          </a:p>
        </p:txBody>
      </p:sp>
      <p:sp>
        <p:nvSpPr>
          <p:cNvPr id="7" name="Rettangolo 6">
            <a:extLst>
              <a:ext uri="{FF2B5EF4-FFF2-40B4-BE49-F238E27FC236}">
                <a16:creationId xmlns:a16="http://schemas.microsoft.com/office/drawing/2014/main" id="{C43C58E5-FB10-3860-E3F1-72F74E7288C2}"/>
              </a:ext>
            </a:extLst>
          </p:cNvPr>
          <p:cNvSpPr/>
          <p:nvPr/>
        </p:nvSpPr>
        <p:spPr>
          <a:xfrm rot="5400000">
            <a:off x="6289994" y="2964267"/>
            <a:ext cx="496007" cy="782747"/>
          </a:xfrm>
          <a:prstGeom prst="rect">
            <a:avLst/>
          </a:prstGeom>
          <a:solidFill>
            <a:schemeClr val="accent5">
              <a:lumMod val="60000"/>
              <a:lumOff val="40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5">
            <a:extLst>
              <a:ext uri="{FF2B5EF4-FFF2-40B4-BE49-F238E27FC236}">
                <a16:creationId xmlns:a16="http://schemas.microsoft.com/office/drawing/2014/main" id="{4C1BD0A6-EED0-E362-78F3-A154ADB5DF4F}"/>
              </a:ext>
            </a:extLst>
          </p:cNvPr>
          <p:cNvSpPr txBox="1"/>
          <p:nvPr/>
        </p:nvSpPr>
        <p:spPr>
          <a:xfrm>
            <a:off x="5146033" y="3374251"/>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Face Selective</a:t>
            </a:r>
          </a:p>
        </p:txBody>
      </p:sp>
      <p:sp>
        <p:nvSpPr>
          <p:cNvPr id="12" name="Rettangolo 11">
            <a:extLst>
              <a:ext uri="{FF2B5EF4-FFF2-40B4-BE49-F238E27FC236}">
                <a16:creationId xmlns:a16="http://schemas.microsoft.com/office/drawing/2014/main" id="{5693C1C7-96AE-2EE1-83D8-2640E724BCB8}"/>
              </a:ext>
            </a:extLst>
          </p:cNvPr>
          <p:cNvSpPr/>
          <p:nvPr/>
        </p:nvSpPr>
        <p:spPr>
          <a:xfrm rot="5400000">
            <a:off x="7525521" y="2956007"/>
            <a:ext cx="496007" cy="782747"/>
          </a:xfrm>
          <a:prstGeom prst="rect">
            <a:avLst/>
          </a:prstGeom>
          <a:solidFill>
            <a:srgbClr val="FF9966">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5">
            <a:extLst>
              <a:ext uri="{FF2B5EF4-FFF2-40B4-BE49-F238E27FC236}">
                <a16:creationId xmlns:a16="http://schemas.microsoft.com/office/drawing/2014/main" id="{737DFE1E-05D9-33F2-3478-7FD615A91F3C}"/>
              </a:ext>
            </a:extLst>
          </p:cNvPr>
          <p:cNvSpPr txBox="1"/>
          <p:nvPr/>
        </p:nvSpPr>
        <p:spPr>
          <a:xfrm>
            <a:off x="6434472" y="3326643"/>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Place Selective</a:t>
            </a:r>
          </a:p>
        </p:txBody>
      </p:sp>
      <p:sp>
        <p:nvSpPr>
          <p:cNvPr id="19" name="Rettangolo 18">
            <a:extLst>
              <a:ext uri="{FF2B5EF4-FFF2-40B4-BE49-F238E27FC236}">
                <a16:creationId xmlns:a16="http://schemas.microsoft.com/office/drawing/2014/main" id="{C3ACD9C3-6195-96A1-3D72-348FA00F3FA2}"/>
              </a:ext>
            </a:extLst>
          </p:cNvPr>
          <p:cNvSpPr/>
          <p:nvPr/>
        </p:nvSpPr>
        <p:spPr>
          <a:xfrm rot="5400000">
            <a:off x="8431696" y="2822122"/>
            <a:ext cx="496007" cy="1050518"/>
          </a:xfrm>
          <a:prstGeom prst="rect">
            <a:avLst/>
          </a:prstGeom>
          <a:solidFill>
            <a:schemeClr val="bg2">
              <a:lumMod val="75000"/>
              <a:alpha val="2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5">
            <a:extLst>
              <a:ext uri="{FF2B5EF4-FFF2-40B4-BE49-F238E27FC236}">
                <a16:creationId xmlns:a16="http://schemas.microsoft.com/office/drawing/2014/main" id="{5B93F235-3F8F-299E-14DB-FE1C88CC9F5C}"/>
              </a:ext>
            </a:extLst>
          </p:cNvPr>
          <p:cNvSpPr txBox="1"/>
          <p:nvPr/>
        </p:nvSpPr>
        <p:spPr>
          <a:xfrm>
            <a:off x="7248991" y="3347380"/>
            <a:ext cx="2018541" cy="461665"/>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Word Selective</a:t>
            </a:r>
          </a:p>
        </p:txBody>
      </p:sp>
      <p:sp>
        <p:nvSpPr>
          <p:cNvPr id="27" name="CasellaDiTesto 26">
            <a:extLst>
              <a:ext uri="{FF2B5EF4-FFF2-40B4-BE49-F238E27FC236}">
                <a16:creationId xmlns:a16="http://schemas.microsoft.com/office/drawing/2014/main" id="{27131A01-5A49-A8A5-1073-C7677C4D3860}"/>
              </a:ext>
            </a:extLst>
          </p:cNvPr>
          <p:cNvSpPr txBox="1"/>
          <p:nvPr/>
        </p:nvSpPr>
        <p:spPr>
          <a:xfrm>
            <a:off x="296241" y="1581524"/>
            <a:ext cx="2066482" cy="1384995"/>
          </a:xfrm>
          <a:prstGeom prst="rect">
            <a:avLst/>
          </a:prstGeom>
          <a:noFill/>
        </p:spPr>
        <p:txBody>
          <a:bodyPr wrap="square">
            <a:spAutoFit/>
          </a:bodyPr>
          <a:lstStyle/>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Pessimo per early layer</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Molto buono per body, face and place selective</a:t>
            </a:r>
          </a:p>
          <a:p>
            <a:pPr marL="171450" indent="-171450">
              <a:buFont typeface="Arial" panose="020B0604020202020204" pitchFamily="34" charset="0"/>
              <a:buChar char="•"/>
            </a:pPr>
            <a:r>
              <a:rPr lang="en-US" sz="1200">
                <a:latin typeface="Poppins Light" panose="00000400000000000000" pitchFamily="2" charset="0"/>
                <a:cs typeface="Poppins Light" panose="00000400000000000000" pitchFamily="2" charset="0"/>
              </a:rPr>
              <a:t>Non bene su word selective</a:t>
            </a:r>
            <a:endParaRPr lang="it-IT" sz="120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255738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736436"/>
            <a:ext cx="8438666"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Possibili Sviluppi</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771169" y="3386059"/>
            <a:ext cx="414538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77313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Possibili sviluppi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267086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31838" y="1204322"/>
            <a:ext cx="10210008" cy="4662815"/>
          </a:xfrm>
          <a:prstGeom prst="rect">
            <a:avLst/>
          </a:prstGeom>
          <a:noFill/>
        </p:spPr>
        <p:txBody>
          <a:bodyPr wrap="square" rtlCol="0">
            <a:spAutoFit/>
          </a:bodyPr>
          <a:lstStyle/>
          <a:p>
            <a:pPr marL="285750" indent="-285750">
              <a:spcAft>
                <a:spcPts val="600"/>
              </a:spcAft>
              <a:buFont typeface="+mj-lt"/>
              <a:buAutoNum type="arabicPeriod"/>
            </a:pPr>
            <a:r>
              <a:rPr lang="en-US" sz="1400" b="1">
                <a:latin typeface="Poppins Light" panose="00000400000000000000" pitchFamily="50" charset="0"/>
                <a:cs typeface="Poppins Light" panose="00000400000000000000" pitchFamily="50" charset="0"/>
              </a:rPr>
              <a:t>Scelta Architettura -&gt; Two Step vs One Step vs Generative</a:t>
            </a:r>
          </a:p>
          <a:p>
            <a:pPr marL="285750" indent="-285750">
              <a:spcAft>
                <a:spcPts val="600"/>
              </a:spcAft>
              <a:buFont typeface="+mj-lt"/>
              <a:buAutoNum type="arabicPeriod"/>
            </a:pPr>
            <a:r>
              <a:rPr lang="en-US" sz="1400" b="1">
                <a:latin typeface="Poppins Light" panose="00000400000000000000" pitchFamily="50" charset="0"/>
                <a:cs typeface="Poppins Light" panose="00000400000000000000" pitchFamily="50" charset="0"/>
              </a:rPr>
              <a:t>(Se Two Step) Feature </a:t>
            </a:r>
            <a:r>
              <a:rPr lang="en-US" sz="1400" b="1" u="sng">
                <a:latin typeface="Poppins Light" panose="00000400000000000000" pitchFamily="50" charset="0"/>
                <a:cs typeface="Poppins Light" panose="00000400000000000000" pitchFamily="50" charset="0"/>
              </a:rPr>
              <a:t>Extraction</a:t>
            </a:r>
          </a:p>
          <a:p>
            <a:pPr marL="742950" lvl="1" indent="-28575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Scelta strategia estrazioen feature</a:t>
            </a:r>
          </a:p>
          <a:p>
            <a:pPr marL="1143000" lvl="2" indent="-228600">
              <a:spcAft>
                <a:spcPts val="600"/>
              </a:spcAft>
              <a:buFont typeface="+mj-lt"/>
              <a:buAutoNum type="alphaUcPeriod"/>
            </a:pPr>
            <a:r>
              <a:rPr lang="en-US" sz="1200">
                <a:latin typeface="Poppins Light" panose="00000400000000000000" pitchFamily="50" charset="0"/>
                <a:cs typeface="Poppins Light" panose="00000400000000000000" pitchFamily="50" charset="0"/>
              </a:rPr>
              <a:t>Scelto il modello migliore tra quelli testati, provare a </a:t>
            </a:r>
            <a:r>
              <a:rPr lang="en-US" sz="1200" b="1" u="sng">
                <a:latin typeface="Poppins Light" panose="00000400000000000000" pitchFamily="50" charset="0"/>
                <a:cs typeface="Poppins Light" panose="00000400000000000000" pitchFamily="50" charset="0"/>
              </a:rPr>
              <a:t>concatenare orizzontamente vettori di features</a:t>
            </a:r>
            <a:r>
              <a:rPr lang="en-US" sz="1200" b="1">
                <a:latin typeface="Poppins Light" panose="00000400000000000000" pitchFamily="50" charset="0"/>
                <a:cs typeface="Poppins Light" panose="00000400000000000000" pitchFamily="50" charset="0"/>
              </a:rPr>
              <a:t> da più layer</a:t>
            </a:r>
          </a:p>
          <a:p>
            <a:pPr marL="1143000" lvl="2" indent="-22860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Merging Layers</a:t>
            </a:r>
            <a:r>
              <a:rPr lang="en-US" sz="1200" b="1">
                <a:latin typeface="Poppins Light" panose="00000400000000000000" pitchFamily="50" charset="0"/>
                <a:cs typeface="Poppins Light" panose="00000400000000000000" pitchFamily="50" charset="0"/>
              </a:rPr>
              <a:t>:</a:t>
            </a:r>
          </a:p>
          <a:p>
            <a:pPr marL="1143000" lvl="2" indent="-22860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Merging Networks</a:t>
            </a:r>
          </a:p>
          <a:p>
            <a:pPr marL="1143000" lvl="2" indent="-22860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Feature Pyramid</a:t>
            </a:r>
          </a:p>
          <a:p>
            <a:pPr marL="1143000" lvl="2" indent="-22860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Joint Model with Banded Ridge Regression</a:t>
            </a:r>
          </a:p>
          <a:p>
            <a:pPr marL="685800" lvl="1" indent="-228600">
              <a:spcAft>
                <a:spcPts val="600"/>
              </a:spcAft>
              <a:buFont typeface="+mj-lt"/>
              <a:buAutoNum type="alphaUcPeriod"/>
            </a:pPr>
            <a:r>
              <a:rPr lang="en-US" sz="1200" i="1">
                <a:latin typeface="Poppins Light" panose="00000400000000000000" pitchFamily="2" charset="0"/>
                <a:cs typeface="Poppins Light" panose="00000400000000000000" pitchFamily="2" charset="0"/>
              </a:rPr>
              <a:t>Test Nuove Reti e Dati</a:t>
            </a:r>
          </a:p>
          <a:p>
            <a:pPr marL="1143000" lvl="2" indent="-228600">
              <a:spcAft>
                <a:spcPts val="600"/>
              </a:spcAft>
              <a:buFont typeface="+mj-lt"/>
              <a:buAutoNum type="alphaUcPeriod"/>
            </a:pPr>
            <a:r>
              <a:rPr lang="en-US" sz="1200" b="1" u="sng">
                <a:latin typeface="Poppins Light" panose="00000400000000000000" pitchFamily="2" charset="0"/>
                <a:cs typeface="Poppins Light" panose="00000400000000000000" pitchFamily="2" charset="0"/>
              </a:rPr>
              <a:t>Finetune</a:t>
            </a:r>
            <a:r>
              <a:rPr lang="en-US" sz="1200">
                <a:latin typeface="Poppins Light" panose="00000400000000000000" pitchFamily="2" charset="0"/>
                <a:cs typeface="Poppins Light" panose="00000400000000000000" pitchFamily="2" charset="0"/>
              </a:rPr>
              <a:t> delle reti su </a:t>
            </a:r>
            <a:r>
              <a:rPr lang="en-US" sz="1200" b="1" u="sng">
                <a:latin typeface="Poppins Light" panose="00000400000000000000" pitchFamily="2" charset="0"/>
                <a:cs typeface="Poppins Light" panose="00000400000000000000" pitchFamily="2" charset="0"/>
              </a:rPr>
              <a:t>COCO</a:t>
            </a:r>
          </a:p>
          <a:p>
            <a:pPr marL="1143000" lvl="2" indent="-228600">
              <a:spcAft>
                <a:spcPts val="600"/>
              </a:spcAft>
              <a:buFont typeface="+mj-lt"/>
              <a:buAutoNum type="alphaUcPeriod"/>
            </a:pPr>
            <a:r>
              <a:rPr lang="en-US" sz="1200" b="1" u="sng">
                <a:latin typeface="Poppins Light" panose="00000400000000000000" pitchFamily="2" charset="0"/>
                <a:cs typeface="Poppins Light" panose="00000400000000000000" pitchFamily="2" charset="0"/>
              </a:rPr>
              <a:t>brain-oriented net o brain-optimized models</a:t>
            </a:r>
          </a:p>
          <a:p>
            <a:pPr marL="1143000" lvl="2" indent="-228600">
              <a:spcAft>
                <a:spcPts val="600"/>
              </a:spcAft>
              <a:buFont typeface="+mj-lt"/>
              <a:buAutoNum type="alphaUcPeriod"/>
            </a:pPr>
            <a:r>
              <a:rPr lang="en-US" sz="1200">
                <a:latin typeface="Poppins Light" panose="00000400000000000000" pitchFamily="2" charset="0"/>
                <a:cs typeface="Poppins Light" panose="00000400000000000000" pitchFamily="2" charset="0"/>
              </a:rPr>
              <a:t>Utilizzo di una </a:t>
            </a:r>
            <a:r>
              <a:rPr lang="en-US" sz="1200" b="1">
                <a:latin typeface="Poppins Light" panose="00000400000000000000" pitchFamily="2" charset="0"/>
                <a:cs typeface="Poppins Light" panose="00000400000000000000" pitchFamily="2" charset="0"/>
              </a:rPr>
              <a:t>rete per il </a:t>
            </a:r>
            <a:r>
              <a:rPr lang="en-US" sz="1200" b="1" u="sng">
                <a:latin typeface="Poppins Light" panose="00000400000000000000" pitchFamily="2" charset="0"/>
                <a:cs typeface="Poppins Light" panose="00000400000000000000" pitchFamily="2" charset="0"/>
              </a:rPr>
              <a:t>captioning</a:t>
            </a:r>
          </a:p>
          <a:p>
            <a:pPr marL="1143000" lvl="2" indent="-228600">
              <a:spcAft>
                <a:spcPts val="600"/>
              </a:spcAft>
              <a:buFont typeface="+mj-lt"/>
              <a:buAutoNum type="alphaUcPeriod"/>
            </a:pPr>
            <a:r>
              <a:rPr lang="en-US" sz="1200">
                <a:latin typeface="Poppins Light" panose="00000400000000000000" pitchFamily="2" charset="0"/>
                <a:cs typeface="Poppins Light" panose="00000400000000000000" pitchFamily="2" charset="0"/>
              </a:rPr>
              <a:t>Utilizzo dei </a:t>
            </a:r>
            <a:r>
              <a:rPr lang="en-US" sz="1200" b="1" u="sng">
                <a:latin typeface="Poppins Light" panose="00000400000000000000" pitchFamily="2" charset="0"/>
                <a:cs typeface="Poppins Light" panose="00000400000000000000" pitchFamily="2" charset="0"/>
              </a:rPr>
              <a:t>metadati</a:t>
            </a:r>
            <a:r>
              <a:rPr lang="en-US" sz="1200" b="1">
                <a:latin typeface="Poppins Light" panose="00000400000000000000" pitchFamily="2" charset="0"/>
                <a:cs typeface="Poppins Light" panose="00000400000000000000" pitchFamily="2" charset="0"/>
              </a:rPr>
              <a:t> </a:t>
            </a:r>
            <a:r>
              <a:rPr lang="en-US" sz="1200">
                <a:latin typeface="Poppins Light" panose="00000400000000000000" pitchFamily="2" charset="0"/>
                <a:cs typeface="Poppins Light" panose="00000400000000000000" pitchFamily="2" charset="0"/>
              </a:rPr>
              <a:t>ricavabili da </a:t>
            </a:r>
            <a:r>
              <a:rPr lang="en-US" sz="1200" b="1" u="sng">
                <a:latin typeface="Poppins Light" panose="00000400000000000000" pitchFamily="2" charset="0"/>
                <a:cs typeface="Poppins Light" panose="00000400000000000000" pitchFamily="2" charset="0"/>
              </a:rPr>
              <a:t>COCO Database</a:t>
            </a:r>
          </a:p>
          <a:p>
            <a:pPr marL="1143000" lvl="2" indent="-228600">
              <a:spcAft>
                <a:spcPts val="600"/>
              </a:spcAft>
              <a:buFont typeface="+mj-lt"/>
              <a:buAutoNum type="alphaUcPeriod"/>
            </a:pPr>
            <a:r>
              <a:rPr lang="en-US" sz="1200" b="1" u="sng">
                <a:latin typeface="Poppins Light" panose="00000400000000000000" pitchFamily="2" charset="0"/>
                <a:cs typeface="Poppins Light" panose="00000400000000000000" pitchFamily="2" charset="0"/>
              </a:rPr>
              <a:t>Feedforward vs Recurrent: </a:t>
            </a:r>
            <a:r>
              <a:rPr lang="en-US" sz="1200">
                <a:latin typeface="Poppins Light" panose="00000400000000000000" pitchFamily="2" charset="0"/>
                <a:cs typeface="Poppins Light" panose="00000400000000000000" pitchFamily="2" charset="0"/>
              </a:rPr>
              <a:t>feedforward model without recurrent connections  have been found to perform worse at predicting fMRI responses to visual stimuli, which could be partly explained by missing recurrent connections constituting a deviation from the structure of the human visual system</a:t>
            </a:r>
          </a:p>
          <a:p>
            <a:pPr marL="228600" indent="-228600">
              <a:spcAft>
                <a:spcPts val="600"/>
              </a:spcAft>
              <a:buFont typeface="+mj-lt"/>
              <a:buAutoNum type="arabicPeriod"/>
            </a:pPr>
            <a:r>
              <a:rPr lang="en-US" sz="1400" b="1">
                <a:latin typeface="Poppins Light" panose="00000400000000000000" pitchFamily="50" charset="0"/>
                <a:cs typeface="Poppins Light" panose="00000400000000000000" pitchFamily="50" charset="0"/>
              </a:rPr>
              <a:t>(Se Two Step) </a:t>
            </a:r>
            <a:r>
              <a:rPr lang="en-US" sz="1400" b="1" u="sng">
                <a:latin typeface="Poppins Light" panose="00000400000000000000" pitchFamily="50" charset="0"/>
                <a:cs typeface="Poppins Light" panose="00000400000000000000" pitchFamily="50" charset="0"/>
              </a:rPr>
              <a:t>Downsampling</a:t>
            </a:r>
          </a:p>
          <a:p>
            <a:pPr marL="685800" lvl="1" indent="-228600">
              <a:spcAft>
                <a:spcPts val="600"/>
              </a:spcAft>
              <a:buFont typeface="+mj-lt"/>
              <a:buAutoNum type="alphaUcPeriod"/>
            </a:pPr>
            <a:r>
              <a:rPr lang="en-US" sz="1200">
                <a:latin typeface="Poppins Light" panose="00000400000000000000" pitchFamily="50" charset="0"/>
                <a:cs typeface="Poppins Light" panose="00000400000000000000" pitchFamily="50" charset="0"/>
              </a:rPr>
              <a:t>Testare altri algoritmi per la riduzione della dimensionalità: </a:t>
            </a:r>
            <a:r>
              <a:rPr lang="en-US" sz="1200" b="1">
                <a:latin typeface="Poppins Light" panose="00000400000000000000" pitchFamily="50" charset="0"/>
                <a:cs typeface="Poppins Light" panose="00000400000000000000" pitchFamily="50" charset="0"/>
              </a:rPr>
              <a:t>LDA, t-SNE, Fractal Autoencoders, MLP</a:t>
            </a:r>
            <a:endParaRPr lang="en-US" sz="12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282803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Possibili sviluppi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2670868" cy="0"/>
          </a:xfrm>
          <a:prstGeom prst="line">
            <a:avLst/>
          </a:prstGeom>
          <a:ln w="38100">
            <a:solidFill>
              <a:schemeClr val="accent1"/>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1562130"/>
            <a:ext cx="10210008" cy="4524315"/>
          </a:xfrm>
          <a:prstGeom prst="rect">
            <a:avLst/>
          </a:prstGeom>
          <a:noFill/>
        </p:spPr>
        <p:txBody>
          <a:bodyPr wrap="square" rtlCol="0">
            <a:spAutoFit/>
          </a:bodyPr>
          <a:lstStyle/>
          <a:p>
            <a:pPr marL="285750" indent="-285750">
              <a:spcAft>
                <a:spcPts val="600"/>
              </a:spcAft>
              <a:buFont typeface="+mj-lt"/>
              <a:buAutoNum type="arabicPeriod" startAt="3"/>
            </a:pPr>
            <a:r>
              <a:rPr lang="en-US" sz="1400" b="1" u="sng">
                <a:latin typeface="Poppins Light" panose="00000400000000000000" pitchFamily="50" charset="0"/>
                <a:cs typeface="Poppins Light" panose="00000400000000000000" pitchFamily="50" charset="0"/>
              </a:rPr>
              <a:t>Regressione</a:t>
            </a:r>
          </a:p>
          <a:p>
            <a:pPr marL="742950" lvl="1" indent="-285750">
              <a:spcAft>
                <a:spcPts val="600"/>
              </a:spcAft>
              <a:buFont typeface="+mj-lt"/>
              <a:buAutoNum type="alphaUcPeriod"/>
            </a:pPr>
            <a:r>
              <a:rPr lang="en-US" sz="1200">
                <a:latin typeface="Poppins Light" panose="00000400000000000000" pitchFamily="50" charset="0"/>
                <a:cs typeface="Poppins Light" panose="00000400000000000000" pitchFamily="50" charset="0"/>
              </a:rPr>
              <a:t>Ridge Regression: Ottimizzazione iperparametro alpha specifica per ogni ROI</a:t>
            </a:r>
          </a:p>
          <a:p>
            <a:pPr marL="285750" indent="-285750">
              <a:spcAft>
                <a:spcPts val="600"/>
              </a:spcAft>
              <a:buFont typeface="+mj-lt"/>
              <a:buAutoNum type="arabicPeriod" startAt="3"/>
            </a:pPr>
            <a:r>
              <a:rPr lang="en-US" sz="1200">
                <a:latin typeface="Poppins Light" panose="00000400000000000000" pitchFamily="50" charset="0"/>
                <a:cs typeface="Poppins Light" panose="00000400000000000000" pitchFamily="50" charset="0"/>
              </a:rPr>
              <a:t>Utilizzo di </a:t>
            </a:r>
            <a:r>
              <a:rPr lang="en-US" sz="1400" b="1" u="sng">
                <a:latin typeface="Poppins Light" panose="00000400000000000000" pitchFamily="50" charset="0"/>
                <a:cs typeface="Poppins Light" panose="00000400000000000000" pitchFamily="50" charset="0"/>
              </a:rPr>
              <a:t>dati aggiuntivi</a:t>
            </a:r>
          </a:p>
          <a:p>
            <a:pPr marL="742950" lvl="1" indent="-285750">
              <a:spcAft>
                <a:spcPts val="600"/>
              </a:spcAft>
              <a:buFont typeface="+mj-lt"/>
              <a:buAutoNum type="alphaUcPeriod" startAt="3"/>
            </a:pPr>
            <a:r>
              <a:rPr lang="en-US" sz="1200" b="1" u="sng">
                <a:latin typeface="Poppins Light" panose="00000400000000000000" pitchFamily="50" charset="0"/>
                <a:cs typeface="Poppins Light" panose="00000400000000000000" pitchFamily="50" charset="0"/>
              </a:rPr>
              <a:t>Mesh Surfaces</a:t>
            </a:r>
            <a:r>
              <a:rPr lang="en-US" sz="1200" u="sng">
                <a:latin typeface="Poppins Light" panose="00000400000000000000" pitchFamily="50" charset="0"/>
                <a:cs typeface="Poppins Light" panose="00000400000000000000" pitchFamily="50" charset="0"/>
              </a:rPr>
              <a:t> -&gt; estrazione informazione spaziale</a:t>
            </a:r>
          </a:p>
          <a:p>
            <a:pPr marL="742950" lvl="1" indent="-285750">
              <a:spcAft>
                <a:spcPts val="600"/>
              </a:spcAft>
              <a:buFont typeface="+mj-lt"/>
              <a:buAutoNum type="alphaUcPeriod" startAt="3"/>
            </a:pPr>
            <a:r>
              <a:rPr lang="en-US" sz="1200" b="1" u="sng">
                <a:latin typeface="Poppins Light" panose="00000400000000000000" pitchFamily="50" charset="0"/>
                <a:cs typeface="Poppins Light" panose="00000400000000000000" pitchFamily="50" charset="0"/>
              </a:rPr>
              <a:t>Connectome</a:t>
            </a:r>
            <a:r>
              <a:rPr lang="en-US" sz="1200" u="sng">
                <a:latin typeface="Poppins Light" panose="00000400000000000000" pitchFamily="50" charset="0"/>
                <a:cs typeface="Poppins Light" panose="00000400000000000000" pitchFamily="50" charset="0"/>
              </a:rPr>
              <a:t> -&gt; informazione connessione tra vertici anche distanti nello spazio</a:t>
            </a:r>
          </a:p>
          <a:p>
            <a:pPr marL="742950" lvl="1" indent="-285750">
              <a:spcAft>
                <a:spcPts val="600"/>
              </a:spcAft>
              <a:buFont typeface="+mj-lt"/>
              <a:buAutoNum type="alphaUcPeriod" startAt="3"/>
            </a:pPr>
            <a:r>
              <a:rPr lang="en-US" sz="1200">
                <a:latin typeface="Poppins Light" panose="00000400000000000000" pitchFamily="50" charset="0"/>
                <a:cs typeface="Poppins Light" panose="00000400000000000000" pitchFamily="50" charset="0"/>
              </a:rPr>
              <a:t>Metadati di COCO</a:t>
            </a:r>
          </a:p>
          <a:p>
            <a:pPr marL="742950" lvl="1" indent="-285750">
              <a:spcAft>
                <a:spcPts val="600"/>
              </a:spcAft>
              <a:buFont typeface="+mj-lt"/>
              <a:buAutoNum type="alphaUcPeriod" startAt="3"/>
            </a:pPr>
            <a:r>
              <a:rPr lang="en-US" sz="1200">
                <a:latin typeface="Poppins Light" panose="00000400000000000000" pitchFamily="50" charset="0"/>
                <a:cs typeface="Poppins Light" panose="00000400000000000000" pitchFamily="50" charset="0"/>
              </a:rPr>
              <a:t>Dati da Natural Scene Dataset (NSD)</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Raw Data</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Time-series </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Single Trial Bold non mediati e z-scored</a:t>
            </a:r>
          </a:p>
          <a:p>
            <a:pPr marL="1200150" lvl="2" indent="-2857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Misure Ausiliarie</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Anatomical neuroimaging measures (T1, T2, diffusion, venogram, angiogram)</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Functional neuroimaging measures (resting-state data)</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Misure comportamentali</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Dati fisiologici e eye-tracking (solo per alcune sessioni)</a:t>
            </a:r>
          </a:p>
          <a:p>
            <a:pPr marL="742950" lvl="1" indent="-28575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a:p>
            <a:pPr marL="1200150" lvl="2" indent="-28575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968196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Possibili sviluppi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2670868"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31838" y="1204322"/>
            <a:ext cx="10210008" cy="5262979"/>
          </a:xfrm>
          <a:prstGeom prst="rect">
            <a:avLst/>
          </a:prstGeom>
          <a:noFill/>
        </p:spPr>
        <p:txBody>
          <a:bodyPr wrap="square" rtlCol="0">
            <a:spAutoFit/>
          </a:bodyPr>
          <a:lstStyle/>
          <a:p>
            <a:pPr marL="285750" indent="-285750">
              <a:spcAft>
                <a:spcPts val="600"/>
              </a:spcAft>
              <a:buFont typeface="+mj-lt"/>
              <a:buAutoNum type="arabicPeriod"/>
            </a:pPr>
            <a:r>
              <a:rPr lang="en-US" sz="1400" b="1">
                <a:latin typeface="Poppins Light" panose="00000400000000000000" pitchFamily="50" charset="0"/>
                <a:cs typeface="Poppins Light" panose="00000400000000000000" pitchFamily="50" charset="0"/>
              </a:rPr>
              <a:t>Feature </a:t>
            </a:r>
            <a:r>
              <a:rPr lang="en-US" sz="1400" b="1" u="sng">
                <a:latin typeface="Poppins Light" panose="00000400000000000000" pitchFamily="50" charset="0"/>
                <a:cs typeface="Poppins Light" panose="00000400000000000000" pitchFamily="50" charset="0"/>
              </a:rPr>
              <a:t>Extraction</a:t>
            </a:r>
          </a:p>
          <a:p>
            <a:pPr marL="742950" lvl="1" indent="-285750">
              <a:spcAft>
                <a:spcPts val="600"/>
              </a:spcAft>
              <a:buFont typeface="+mj-lt"/>
              <a:buAutoNum type="alphaUcPeriod"/>
            </a:pPr>
            <a:r>
              <a:rPr lang="en-US" sz="1200">
                <a:latin typeface="Poppins Light" panose="00000400000000000000" pitchFamily="50" charset="0"/>
                <a:cs typeface="Poppins Light" panose="00000400000000000000" pitchFamily="50" charset="0"/>
              </a:rPr>
              <a:t>Scelto il modello migliore tra quelli testati, provare a </a:t>
            </a:r>
            <a:r>
              <a:rPr lang="en-US" sz="1200" b="1" u="sng">
                <a:latin typeface="Poppins Light" panose="00000400000000000000" pitchFamily="50" charset="0"/>
                <a:cs typeface="Poppins Light" panose="00000400000000000000" pitchFamily="50" charset="0"/>
              </a:rPr>
              <a:t>concatenare orizzontamente vettori di features</a:t>
            </a:r>
            <a:r>
              <a:rPr lang="en-US" sz="1200" b="1">
                <a:latin typeface="Poppins Light" panose="00000400000000000000" pitchFamily="50" charset="0"/>
                <a:cs typeface="Poppins Light" panose="00000400000000000000" pitchFamily="50" charset="0"/>
              </a:rPr>
              <a:t> da più layer</a:t>
            </a:r>
          </a:p>
          <a:p>
            <a:pPr marL="742950" lvl="1" indent="-28575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Merging Layers</a:t>
            </a:r>
            <a:r>
              <a:rPr lang="en-US" sz="1200" b="1">
                <a:latin typeface="Poppins Light" panose="00000400000000000000" pitchFamily="50" charset="0"/>
                <a:cs typeface="Poppins Light" panose="00000400000000000000" pitchFamily="50" charset="0"/>
              </a:rPr>
              <a:t>:</a:t>
            </a:r>
          </a:p>
          <a:p>
            <a:pPr marL="1085850" lvl="2" indent="-171450">
              <a:spcAft>
                <a:spcPts val="600"/>
              </a:spcAft>
              <a:buFont typeface="Arial" panose="020B0604020202020204" pitchFamily="34" charset="0"/>
              <a:buChar char="•"/>
            </a:pPr>
            <a:r>
              <a:rPr lang="en-US" sz="1200" u="sng">
                <a:latin typeface="Poppins Light" panose="00000400000000000000" pitchFamily="50" charset="0"/>
                <a:cs typeface="Poppins Light" panose="00000400000000000000" pitchFamily="50" charset="0"/>
              </a:rPr>
              <a:t>Estrazione di feature da </a:t>
            </a:r>
            <a:r>
              <a:rPr lang="en-US" sz="1200" b="1" u="sng">
                <a:latin typeface="Poppins Light" panose="00000400000000000000" pitchFamily="50" charset="0"/>
                <a:cs typeface="Poppins Light" panose="00000400000000000000" pitchFamily="50" charset="0"/>
              </a:rPr>
              <a:t>layer diversi</a:t>
            </a:r>
            <a:r>
              <a:rPr lang="en-US" sz="1200" u="sng">
                <a:latin typeface="Poppins Light" panose="00000400000000000000" pitchFamily="50" charset="0"/>
                <a:cs typeface="Poppins Light" panose="00000400000000000000" pitchFamily="50" charset="0"/>
              </a:rPr>
              <a:t> in funzione del ROI del vertice da prevedere</a:t>
            </a: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Fissato il modello, trovare i layer che performarmo meglio per un certo ROI, in modo da usarne le feature estratte per predirre i vertici associati.</a:t>
            </a:r>
          </a:p>
          <a:p>
            <a:pPr marL="1085850" lvl="2" indent="-1714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Idea: gli early layers dei modelli, tipicamente, sono migliori nel prevedere gli early visual layer della mente (come ROI V1), discorso analogo vale per i late layers</a:t>
            </a:r>
          </a:p>
          <a:p>
            <a:pPr marL="685800" lvl="1" indent="-228600">
              <a:spcAft>
                <a:spcPts val="600"/>
              </a:spcAft>
              <a:buFont typeface="+mj-lt"/>
              <a:buAutoNum type="alphaUcPeriod"/>
            </a:pPr>
            <a:r>
              <a:rPr lang="en-US" sz="1200" b="1" u="sng">
                <a:latin typeface="Poppins Light" panose="00000400000000000000" pitchFamily="50" charset="0"/>
                <a:cs typeface="Poppins Light" panose="00000400000000000000" pitchFamily="50" charset="0"/>
              </a:rPr>
              <a:t>Merging Networks</a:t>
            </a:r>
          </a:p>
          <a:p>
            <a:pPr marL="1143000" lvl="2" indent="-228600">
              <a:spcAft>
                <a:spcPts val="600"/>
              </a:spcAft>
              <a:buFont typeface="Arial" panose="020B0604020202020204" pitchFamily="34" charset="0"/>
              <a:buChar char="•"/>
            </a:pPr>
            <a:r>
              <a:rPr lang="en-US" sz="1200" u="sng">
                <a:latin typeface="Poppins Light" panose="00000400000000000000" pitchFamily="50" charset="0"/>
                <a:cs typeface="Poppins Light" panose="00000400000000000000" pitchFamily="50" charset="0"/>
              </a:rPr>
              <a:t>Estrazione di feature da </a:t>
            </a:r>
            <a:r>
              <a:rPr lang="en-US" sz="1200" b="1" u="sng">
                <a:latin typeface="Poppins Light" panose="00000400000000000000" pitchFamily="50" charset="0"/>
                <a:cs typeface="Poppins Light" panose="00000400000000000000" pitchFamily="50" charset="0"/>
              </a:rPr>
              <a:t>modelli diversi </a:t>
            </a:r>
            <a:r>
              <a:rPr lang="en-US" sz="1200" u="sng">
                <a:latin typeface="Poppins Light" panose="00000400000000000000" pitchFamily="50" charset="0"/>
                <a:cs typeface="Poppins Light" panose="00000400000000000000" pitchFamily="50" charset="0"/>
              </a:rPr>
              <a:t>in funzione del ROI del vertice da prevedere</a:t>
            </a:r>
          </a:p>
          <a:p>
            <a:pPr marL="1143000" lvl="2" indent="-228600">
              <a:spcAft>
                <a:spcPts val="600"/>
              </a:spcAft>
              <a:buFont typeface="Arial" panose="020B0604020202020204" pitchFamily="34" charset="0"/>
              <a:buChar char="•"/>
            </a:pPr>
            <a:r>
              <a:rPr lang="en-US" sz="1200"/>
              <a:t>DNNs trained for low-level visual tasks predict activity in early brain regions accurately, while DNNs trained for 3-dimensional perception tasks and semantic tasks perform well at predicting dorsal and ventral stream activit</a:t>
            </a:r>
          </a:p>
          <a:p>
            <a:pPr marL="685800" lvl="1" indent="-228600">
              <a:spcAft>
                <a:spcPts val="600"/>
              </a:spcAft>
              <a:buFont typeface="+mj-lt"/>
              <a:buAutoNum type="alphaUcPeriod"/>
            </a:pPr>
            <a:r>
              <a:rPr lang="en-US" sz="1200">
                <a:latin typeface="Poppins Light" panose="00000400000000000000" pitchFamily="2" charset="0"/>
                <a:cs typeface="Poppins Light" panose="00000400000000000000" pitchFamily="2" charset="0"/>
              </a:rPr>
              <a:t>Passare da task oriented/optimized CNN/net a </a:t>
            </a:r>
            <a:r>
              <a:rPr lang="en-US" sz="1200" b="1" u="sng">
                <a:latin typeface="Poppins Light" panose="00000400000000000000" pitchFamily="2" charset="0"/>
                <a:cs typeface="Poppins Light" panose="00000400000000000000" pitchFamily="2" charset="0"/>
              </a:rPr>
              <a:t>brain-oriented net o brain-optimized models: </a:t>
            </a:r>
            <a:r>
              <a:rPr lang="en-US" sz="1200" i="1">
                <a:latin typeface="Poppins Light" panose="00000400000000000000" pitchFamily="2" charset="0"/>
                <a:cs typeface="Poppins Light" panose="00000400000000000000" pitchFamily="2" charset="0"/>
              </a:rPr>
              <a:t>networks closely representing available anatomical and neurophysiological information about brain areas.</a:t>
            </a:r>
          </a:p>
          <a:p>
            <a:pPr marL="1143000" lvl="2" indent="-228600">
              <a:spcAft>
                <a:spcPts val="600"/>
              </a:spcAft>
              <a:buFont typeface="Arial" panose="020B0604020202020204" pitchFamily="34" charset="0"/>
              <a:buChar char="•"/>
            </a:pPr>
            <a:r>
              <a:rPr lang="en-US" sz="1200" i="1">
                <a:latin typeface="Poppins Light" panose="00000400000000000000" pitchFamily="2" charset="0"/>
                <a:cs typeface="Poppins Light" panose="00000400000000000000" pitchFamily="2" charset="0"/>
              </a:rPr>
              <a:t>e.g. GNET: </a:t>
            </a:r>
          </a:p>
          <a:p>
            <a:pPr marL="685800" lvl="1" indent="-228600">
              <a:spcAft>
                <a:spcPts val="600"/>
              </a:spcAft>
              <a:buFont typeface="+mj-lt"/>
              <a:buAutoNum type="alphaUcPeriod"/>
            </a:pPr>
            <a:r>
              <a:rPr lang="en-US" sz="1200" b="1" u="sng">
                <a:latin typeface="Poppins Light" panose="00000400000000000000" pitchFamily="2" charset="0"/>
                <a:cs typeface="Poppins Light" panose="00000400000000000000" pitchFamily="2" charset="0"/>
              </a:rPr>
              <a:t>Finetune</a:t>
            </a:r>
            <a:r>
              <a:rPr lang="en-US" sz="1200">
                <a:latin typeface="Poppins Light" panose="00000400000000000000" pitchFamily="2" charset="0"/>
                <a:cs typeface="Poppins Light" panose="00000400000000000000" pitchFamily="2" charset="0"/>
              </a:rPr>
              <a:t> delle reti su </a:t>
            </a:r>
            <a:r>
              <a:rPr lang="en-US" sz="1200" b="1" u="sng">
                <a:latin typeface="Poppins Light" panose="00000400000000000000" pitchFamily="2" charset="0"/>
                <a:cs typeface="Poppins Light" panose="00000400000000000000" pitchFamily="2" charset="0"/>
              </a:rPr>
              <a:t>COCO</a:t>
            </a:r>
          </a:p>
          <a:p>
            <a:pPr marL="685800" lvl="1" indent="-228600">
              <a:spcAft>
                <a:spcPts val="600"/>
              </a:spcAft>
              <a:buFont typeface="+mj-lt"/>
              <a:buAutoNum type="alphaUcPeriod"/>
            </a:pPr>
            <a:r>
              <a:rPr lang="en-US" sz="1200">
                <a:latin typeface="Poppins Light" panose="00000400000000000000" pitchFamily="2" charset="0"/>
                <a:cs typeface="Poppins Light" panose="00000400000000000000" pitchFamily="2" charset="0"/>
              </a:rPr>
              <a:t>Utilizzo di una </a:t>
            </a:r>
            <a:r>
              <a:rPr lang="en-US" sz="1200" b="1">
                <a:latin typeface="Poppins Light" panose="00000400000000000000" pitchFamily="2" charset="0"/>
                <a:cs typeface="Poppins Light" panose="00000400000000000000" pitchFamily="2" charset="0"/>
              </a:rPr>
              <a:t>rete per il </a:t>
            </a:r>
            <a:r>
              <a:rPr lang="en-US" sz="1200" b="1" u="sng">
                <a:latin typeface="Poppins Light" panose="00000400000000000000" pitchFamily="2" charset="0"/>
                <a:cs typeface="Poppins Light" panose="00000400000000000000" pitchFamily="2" charset="0"/>
              </a:rPr>
              <a:t>captioning</a:t>
            </a:r>
          </a:p>
          <a:p>
            <a:pPr marL="685800" lvl="1" indent="-228600">
              <a:spcAft>
                <a:spcPts val="600"/>
              </a:spcAft>
              <a:buFont typeface="+mj-lt"/>
              <a:buAutoNum type="alphaUcPeriod"/>
            </a:pPr>
            <a:r>
              <a:rPr lang="en-US" sz="1200">
                <a:latin typeface="Poppins Light" panose="00000400000000000000" pitchFamily="2" charset="0"/>
                <a:cs typeface="Poppins Light" panose="00000400000000000000" pitchFamily="2" charset="0"/>
              </a:rPr>
              <a:t>Utilizzo dei </a:t>
            </a:r>
            <a:r>
              <a:rPr lang="en-US" sz="1200" b="1" u="sng">
                <a:latin typeface="Poppins Light" panose="00000400000000000000" pitchFamily="2" charset="0"/>
                <a:cs typeface="Poppins Light" panose="00000400000000000000" pitchFamily="2" charset="0"/>
              </a:rPr>
              <a:t>metadati</a:t>
            </a:r>
            <a:r>
              <a:rPr lang="en-US" sz="1200" b="1">
                <a:latin typeface="Poppins Light" panose="00000400000000000000" pitchFamily="2" charset="0"/>
                <a:cs typeface="Poppins Light" panose="00000400000000000000" pitchFamily="2" charset="0"/>
              </a:rPr>
              <a:t> </a:t>
            </a:r>
            <a:r>
              <a:rPr lang="en-US" sz="1200">
                <a:latin typeface="Poppins Light" panose="00000400000000000000" pitchFamily="2" charset="0"/>
                <a:cs typeface="Poppins Light" panose="00000400000000000000" pitchFamily="2" charset="0"/>
              </a:rPr>
              <a:t>ricavabili da </a:t>
            </a:r>
            <a:r>
              <a:rPr lang="en-US" sz="1200" b="1" u="sng">
                <a:latin typeface="Poppins Light" panose="00000400000000000000" pitchFamily="2" charset="0"/>
                <a:cs typeface="Poppins Light" panose="00000400000000000000" pitchFamily="2" charset="0"/>
              </a:rPr>
              <a:t>COCO Database</a:t>
            </a:r>
          </a:p>
          <a:p>
            <a:pPr marL="228600" indent="-228600">
              <a:spcAft>
                <a:spcPts val="600"/>
              </a:spcAft>
              <a:buFont typeface="+mj-lt"/>
              <a:buAutoNum type="arabicPeriod"/>
            </a:pPr>
            <a:r>
              <a:rPr lang="en-US" sz="1400" b="1" u="sng">
                <a:latin typeface="Poppins Light" panose="00000400000000000000" pitchFamily="50" charset="0"/>
                <a:cs typeface="Poppins Light" panose="00000400000000000000" pitchFamily="50" charset="0"/>
              </a:rPr>
              <a:t>Downsampling</a:t>
            </a:r>
          </a:p>
          <a:p>
            <a:pPr marL="685800" lvl="1" indent="-228600">
              <a:spcAft>
                <a:spcPts val="600"/>
              </a:spcAft>
              <a:buFont typeface="+mj-lt"/>
              <a:buAutoNum type="alphaUcPeriod"/>
            </a:pPr>
            <a:r>
              <a:rPr lang="en-US" sz="1200">
                <a:latin typeface="Poppins Light" panose="00000400000000000000" pitchFamily="50" charset="0"/>
                <a:cs typeface="Poppins Light" panose="00000400000000000000" pitchFamily="50" charset="0"/>
              </a:rPr>
              <a:t>Passare</a:t>
            </a:r>
            <a:r>
              <a:rPr lang="en-US" sz="1200" b="1">
                <a:latin typeface="Poppins Light" panose="00000400000000000000" pitchFamily="50" charset="0"/>
                <a:cs typeface="Poppins Light" panose="00000400000000000000" pitchFamily="50" charset="0"/>
              </a:rPr>
              <a:t> </a:t>
            </a:r>
            <a:r>
              <a:rPr lang="en-US" sz="1200">
                <a:latin typeface="Poppins Light" panose="00000400000000000000" pitchFamily="50" charset="0"/>
                <a:cs typeface="Poppins Light" panose="00000400000000000000" pitchFamily="50" charset="0"/>
              </a:rPr>
              <a:t>da </a:t>
            </a:r>
            <a:r>
              <a:rPr lang="en-US" sz="1200" b="1">
                <a:latin typeface="Poppins Light" panose="00000400000000000000" pitchFamily="50" charset="0"/>
                <a:cs typeface="Poppins Light" panose="00000400000000000000" pitchFamily="50" charset="0"/>
              </a:rPr>
              <a:t>Incremental PCA a PCA </a:t>
            </a:r>
            <a:r>
              <a:rPr lang="en-US" sz="1200">
                <a:latin typeface="Poppins Light" panose="00000400000000000000" pitchFamily="50" charset="0"/>
                <a:cs typeface="Poppins Light" panose="00000400000000000000" pitchFamily="50" charset="0"/>
              </a:rPr>
              <a:t>(potrebbe non essere sufficientemente accurata?)</a:t>
            </a:r>
          </a:p>
          <a:p>
            <a:pPr marL="685800" lvl="1" indent="-228600">
              <a:spcAft>
                <a:spcPts val="600"/>
              </a:spcAft>
              <a:buFont typeface="+mj-lt"/>
              <a:buAutoNum type="alphaUcPeriod"/>
            </a:pPr>
            <a:r>
              <a:rPr lang="en-US" sz="1200">
                <a:latin typeface="Poppins Light" panose="00000400000000000000" pitchFamily="50" charset="0"/>
                <a:cs typeface="Poppins Light" panose="00000400000000000000" pitchFamily="50" charset="0"/>
              </a:rPr>
              <a:t>Testare altri algoritmi per la riduzione della dimensionalità: </a:t>
            </a:r>
            <a:r>
              <a:rPr lang="en-US" sz="1200" b="1">
                <a:latin typeface="Poppins Light" panose="00000400000000000000" pitchFamily="50" charset="0"/>
                <a:cs typeface="Poppins Light" panose="00000400000000000000" pitchFamily="50" charset="0"/>
              </a:rPr>
              <a:t>LDA, t-SNE, Fractal Autoencoders</a:t>
            </a:r>
            <a:endParaRPr lang="en-US" sz="12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1980880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Possibili sviluppi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2670868"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1562130"/>
            <a:ext cx="10210008" cy="3739485"/>
          </a:xfrm>
          <a:prstGeom prst="rect">
            <a:avLst/>
          </a:prstGeom>
          <a:noFill/>
        </p:spPr>
        <p:txBody>
          <a:bodyPr wrap="square" rtlCol="0">
            <a:spAutoFit/>
          </a:bodyPr>
          <a:lstStyle/>
          <a:p>
            <a:pPr marL="285750" indent="-285750">
              <a:spcAft>
                <a:spcPts val="600"/>
              </a:spcAft>
              <a:buFont typeface="+mj-lt"/>
              <a:buAutoNum type="arabicPeriod" startAt="3"/>
            </a:pPr>
            <a:r>
              <a:rPr lang="en-US" sz="1400" b="1" u="sng">
                <a:latin typeface="Poppins Light" panose="00000400000000000000" pitchFamily="50" charset="0"/>
                <a:cs typeface="Poppins Light" panose="00000400000000000000" pitchFamily="50" charset="0"/>
              </a:rPr>
              <a:t>Regressione</a:t>
            </a:r>
          </a:p>
          <a:p>
            <a:pPr marL="742950" lvl="1" indent="-285750">
              <a:spcAft>
                <a:spcPts val="600"/>
              </a:spcAft>
              <a:buFont typeface="+mj-lt"/>
              <a:buAutoNum type="alphaUcPeriod"/>
            </a:pPr>
            <a:r>
              <a:rPr lang="en-US" sz="1200">
                <a:latin typeface="Poppins Light" panose="00000400000000000000" pitchFamily="50" charset="0"/>
                <a:cs typeface="Poppins Light" panose="00000400000000000000" pitchFamily="50" charset="0"/>
              </a:rPr>
              <a:t>Regressione Multivariata (?)</a:t>
            </a:r>
          </a:p>
          <a:p>
            <a:pPr marL="285750" indent="-285750">
              <a:spcAft>
                <a:spcPts val="600"/>
              </a:spcAft>
              <a:buFont typeface="+mj-lt"/>
              <a:buAutoNum type="arabicPeriod" startAt="3"/>
            </a:pPr>
            <a:r>
              <a:rPr lang="en-US" sz="1200">
                <a:latin typeface="Poppins Light" panose="00000400000000000000" pitchFamily="50" charset="0"/>
                <a:cs typeface="Poppins Light" panose="00000400000000000000" pitchFamily="50" charset="0"/>
              </a:rPr>
              <a:t>Utilizzo di </a:t>
            </a:r>
            <a:r>
              <a:rPr lang="en-US" sz="1400" b="1" u="sng">
                <a:latin typeface="Poppins Light" panose="00000400000000000000" pitchFamily="50" charset="0"/>
                <a:cs typeface="Poppins Light" panose="00000400000000000000" pitchFamily="50" charset="0"/>
              </a:rPr>
              <a:t>dati aggiuntivi</a:t>
            </a:r>
          </a:p>
          <a:p>
            <a:pPr marL="742950" lvl="1" indent="-285750">
              <a:spcAft>
                <a:spcPts val="600"/>
              </a:spcAft>
              <a:buFont typeface="+mj-lt"/>
              <a:buAutoNum type="alphaUcPeriod" startAt="3"/>
            </a:pPr>
            <a:r>
              <a:rPr lang="en-US" sz="1200">
                <a:latin typeface="Poppins Light" panose="00000400000000000000" pitchFamily="50" charset="0"/>
                <a:cs typeface="Poppins Light" panose="00000400000000000000" pitchFamily="50" charset="0"/>
              </a:rPr>
              <a:t>Metadati di COCO</a:t>
            </a:r>
          </a:p>
          <a:p>
            <a:pPr marL="742950" lvl="1" indent="-285750">
              <a:spcAft>
                <a:spcPts val="600"/>
              </a:spcAft>
              <a:buFont typeface="+mj-lt"/>
              <a:buAutoNum type="alphaUcPeriod" startAt="3"/>
            </a:pPr>
            <a:r>
              <a:rPr lang="en-US" sz="1200">
                <a:latin typeface="Poppins Light" panose="00000400000000000000" pitchFamily="50" charset="0"/>
                <a:cs typeface="Poppins Light" panose="00000400000000000000" pitchFamily="50" charset="0"/>
              </a:rPr>
              <a:t>Dati da Natural Scene Dataset (NSD)</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Raw Data</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Time-series </a:t>
            </a:r>
          </a:p>
          <a:p>
            <a:pPr marL="1200150" lvl="2"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Single Trial Bold non mediati e z-scored</a:t>
            </a:r>
          </a:p>
          <a:p>
            <a:pPr marL="1200150" lvl="2" indent="-285750">
              <a:spcAft>
                <a:spcPts val="600"/>
              </a:spcAft>
              <a:buFont typeface="Arial" panose="020B0604020202020204" pitchFamily="34" charset="0"/>
              <a:buChar char="•"/>
            </a:pPr>
            <a:r>
              <a:rPr lang="en-US" sz="1200">
                <a:latin typeface="Poppins Light" panose="00000400000000000000" pitchFamily="2" charset="0"/>
                <a:cs typeface="Poppins Light" panose="00000400000000000000" pitchFamily="2" charset="0"/>
              </a:rPr>
              <a:t>Misure Ausiliarie</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Anatomical neuroimaging measures (T1, T2, diffusion, venogram, angiogram)</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Functional neuroimaging measures (resting-state data)</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Misure comportamentali</a:t>
            </a:r>
          </a:p>
          <a:p>
            <a:pPr marL="1657350" lvl="3" indent="-285750">
              <a:spcAft>
                <a:spcPts val="600"/>
              </a:spcAft>
              <a:buFont typeface="Arial" panose="020B0604020202020204" pitchFamily="34" charset="0"/>
              <a:buChar char="•"/>
            </a:pPr>
            <a:r>
              <a:rPr lang="en-US" sz="1200">
                <a:latin typeface="Poppins Light" panose="00000400000000000000" pitchFamily="50" charset="0"/>
                <a:cs typeface="Poppins Light" panose="00000400000000000000" pitchFamily="50" charset="0"/>
              </a:rPr>
              <a:t>Dati fisiologici e eye-tracking (solo per alcune sessioni)</a:t>
            </a:r>
          </a:p>
          <a:p>
            <a:pPr marL="1200150" lvl="2" indent="-285750">
              <a:spcAft>
                <a:spcPts val="600"/>
              </a:spcAft>
              <a:buFont typeface="Arial" panose="020B0604020202020204" pitchFamily="34" charset="0"/>
              <a:buChar char="•"/>
            </a:pPr>
            <a:endParaRPr lang="en-US" sz="12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3662585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Merging Layers: Esempio Alexnet early layer vs late layer</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8957368"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4" name="Immagine 3" descr="Immagine che contiene grafico&#10;&#10;Descrizione generata automaticamente">
            <a:extLst>
              <a:ext uri="{FF2B5EF4-FFF2-40B4-BE49-F238E27FC236}">
                <a16:creationId xmlns:a16="http://schemas.microsoft.com/office/drawing/2014/main" id="{D0213840-E9F4-2266-DEB5-FD8D7C707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996" y="601112"/>
            <a:ext cx="9316279" cy="3105426"/>
          </a:xfrm>
          <a:prstGeom prst="rect">
            <a:avLst/>
          </a:prstGeom>
        </p:spPr>
      </p:pic>
      <p:sp>
        <p:nvSpPr>
          <p:cNvPr id="10" name="CasellaDiTesto 5">
            <a:extLst>
              <a:ext uri="{FF2B5EF4-FFF2-40B4-BE49-F238E27FC236}">
                <a16:creationId xmlns:a16="http://schemas.microsoft.com/office/drawing/2014/main" id="{ACD33B94-42F0-971E-466C-07F5F016FB3C}"/>
              </a:ext>
            </a:extLst>
          </p:cNvPr>
          <p:cNvSpPr txBox="1"/>
          <p:nvPr/>
        </p:nvSpPr>
        <p:spPr>
          <a:xfrm>
            <a:off x="-389701" y="1057690"/>
            <a:ext cx="3202697" cy="830997"/>
          </a:xfrm>
          <a:prstGeom prst="rect">
            <a:avLst/>
          </a:prstGeom>
          <a:noFill/>
        </p:spPr>
        <p:txBody>
          <a:bodyPr wrap="square" rtlCol="0">
            <a:spAutoFit/>
          </a:bodyPr>
          <a:lstStyle/>
          <a:p>
            <a:pPr lvl="2" algn="r">
              <a:spcAft>
                <a:spcPts val="600"/>
              </a:spcAft>
            </a:pPr>
            <a:r>
              <a:rPr lang="en-US" sz="1200">
                <a:highlight>
                  <a:srgbClr val="FFFF00"/>
                </a:highlight>
                <a:latin typeface="Poppins Light" panose="00000400000000000000" pitchFamily="50" charset="0"/>
                <a:cs typeface="Poppins Light" panose="00000400000000000000" pitchFamily="50" charset="0"/>
              </a:rPr>
              <a:t>Alexnet </a:t>
            </a:r>
            <a:r>
              <a:rPr lang="en-US" sz="1200" b="1" u="sng">
                <a:highlight>
                  <a:srgbClr val="FFFF00"/>
                </a:highlight>
                <a:latin typeface="Poppins Light" panose="00000400000000000000" pitchFamily="50" charset="0"/>
                <a:cs typeface="Poppins Light" panose="00000400000000000000" pitchFamily="50" charset="0"/>
              </a:rPr>
              <a:t>Early</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of the first convolutional block </a:t>
            </a:r>
            <a:r>
              <a:rPr lang="en-US" sz="1200">
                <a:latin typeface="Poppins Light" panose="00000400000000000000" pitchFamily="50" charset="0"/>
                <a:cs typeface="Poppins Light" panose="00000400000000000000" pitchFamily="50" charset="0"/>
              </a:rPr>
              <a:t>(</a:t>
            </a:r>
            <a:r>
              <a:rPr lang="en-US" sz="1200" b="1">
                <a:latin typeface="Poppins Light" panose="00000400000000000000" pitchFamily="50" charset="0"/>
                <a:cs typeface="Poppins Light" panose="00000400000000000000" pitchFamily="50" charset="0"/>
              </a:rPr>
              <a:t>features.2</a:t>
            </a:r>
            <a:r>
              <a:rPr lang="en-US" sz="1200">
                <a:latin typeface="Poppins Light" panose="00000400000000000000" pitchFamily="50" charset="0"/>
                <a:cs typeface="Poppins Light" panose="00000400000000000000" pitchFamily="50" charset="0"/>
              </a:rPr>
              <a:t>)</a:t>
            </a:r>
          </a:p>
        </p:txBody>
      </p:sp>
      <p:pic>
        <p:nvPicPr>
          <p:cNvPr id="13" name="Immagine 12" descr="Immagine che contiene grafico&#10;&#10;Descrizione generata automaticamente">
            <a:extLst>
              <a:ext uri="{FF2B5EF4-FFF2-40B4-BE49-F238E27FC236}">
                <a16:creationId xmlns:a16="http://schemas.microsoft.com/office/drawing/2014/main" id="{AA9D1346-04B4-D782-F1D2-18163FBD7B3D}"/>
              </a:ext>
            </a:extLst>
          </p:cNvPr>
          <p:cNvPicPr>
            <a:picLocks noChangeAspect="1"/>
          </p:cNvPicPr>
          <p:nvPr/>
        </p:nvPicPr>
        <p:blipFill rotWithShape="1">
          <a:blip r:embed="rId3">
            <a:extLst>
              <a:ext uri="{28A0092B-C50C-407E-A947-70E740481C1C}">
                <a14:useLocalDpi xmlns:a14="http://schemas.microsoft.com/office/drawing/2010/main" val="0"/>
              </a:ext>
            </a:extLst>
          </a:blip>
          <a:srcRect b="8051"/>
          <a:stretch/>
        </p:blipFill>
        <p:spPr>
          <a:xfrm>
            <a:off x="2944968" y="3831675"/>
            <a:ext cx="9247032" cy="2834169"/>
          </a:xfrm>
          <a:prstGeom prst="rect">
            <a:avLst/>
          </a:prstGeom>
        </p:spPr>
      </p:pic>
      <p:sp>
        <p:nvSpPr>
          <p:cNvPr id="14" name="CasellaDiTesto 5">
            <a:extLst>
              <a:ext uri="{FF2B5EF4-FFF2-40B4-BE49-F238E27FC236}">
                <a16:creationId xmlns:a16="http://schemas.microsoft.com/office/drawing/2014/main" id="{793A853F-6C56-C904-45E2-ECD9F95AA60B}"/>
              </a:ext>
            </a:extLst>
          </p:cNvPr>
          <p:cNvSpPr txBox="1"/>
          <p:nvPr/>
        </p:nvSpPr>
        <p:spPr>
          <a:xfrm>
            <a:off x="-578767" y="4260909"/>
            <a:ext cx="3633393" cy="646331"/>
          </a:xfrm>
          <a:prstGeom prst="rect">
            <a:avLst/>
          </a:prstGeom>
          <a:noFill/>
        </p:spPr>
        <p:txBody>
          <a:bodyPr wrap="square" rtlCol="0">
            <a:spAutoFit/>
          </a:bodyPr>
          <a:lstStyle/>
          <a:p>
            <a:pPr lvl="2" algn="r">
              <a:spcAft>
                <a:spcPts val="600"/>
              </a:spcAft>
            </a:pPr>
            <a:r>
              <a:rPr lang="en-US" sz="1200">
                <a:highlight>
                  <a:srgbClr val="FFFF00"/>
                </a:highlight>
                <a:latin typeface="Poppins Light" panose="00000400000000000000" pitchFamily="50" charset="0"/>
                <a:cs typeface="Poppins Light" panose="00000400000000000000" pitchFamily="50" charset="0"/>
              </a:rPr>
              <a:t>Alexnet </a:t>
            </a:r>
            <a:r>
              <a:rPr lang="en-US" sz="1200" b="1" u="sng">
                <a:highlight>
                  <a:srgbClr val="FFFF00"/>
                </a:highlight>
                <a:latin typeface="Poppins Light" panose="00000400000000000000" pitchFamily="50" charset="0"/>
                <a:cs typeface="Poppins Light" panose="00000400000000000000" pitchFamily="50" charset="0"/>
              </a:rPr>
              <a:t>Late</a:t>
            </a:r>
            <a:r>
              <a:rPr lang="en-US" sz="1200">
                <a:highlight>
                  <a:srgbClr val="FFFF00"/>
                </a:highlight>
                <a:latin typeface="Poppins Light" panose="00000400000000000000" pitchFamily="50" charset="0"/>
                <a:cs typeface="Poppins Light" panose="00000400000000000000" pitchFamily="50" charset="0"/>
              </a:rPr>
              <a:t> Layer</a:t>
            </a:r>
            <a:r>
              <a:rPr lang="en-US" sz="1200">
                <a:latin typeface="Poppins Light" panose="00000400000000000000" pitchFamily="50" charset="0"/>
                <a:cs typeface="Poppins Light" panose="00000400000000000000" pitchFamily="50" charset="0"/>
              </a:rPr>
              <a:t>: </a:t>
            </a:r>
            <a:r>
              <a:rPr lang="en-US" sz="1200" b="1">
                <a:latin typeface="Poppins Light" panose="00000400000000000000" pitchFamily="50" charset="0"/>
                <a:cs typeface="Poppins Light" panose="00000400000000000000" pitchFamily="50" charset="0"/>
              </a:rPr>
              <a:t>Layer MaxPool2d Layer</a:t>
            </a:r>
            <a:r>
              <a:rPr lang="en-US" sz="1200">
                <a:latin typeface="Poppins Light" panose="00000400000000000000" pitchFamily="50" charset="0"/>
                <a:cs typeface="Poppins Light" panose="00000400000000000000" pitchFamily="50" charset="0"/>
              </a:rPr>
              <a:t> of the </a:t>
            </a:r>
            <a:r>
              <a:rPr lang="en-US" sz="1200" b="1">
                <a:latin typeface="Poppins Light" panose="00000400000000000000" pitchFamily="50" charset="0"/>
                <a:cs typeface="Poppins Light" panose="00000400000000000000" pitchFamily="50" charset="0"/>
              </a:rPr>
              <a:t>last</a:t>
            </a:r>
            <a:r>
              <a:rPr lang="en-US" sz="1200">
                <a:latin typeface="Poppins Light" panose="00000400000000000000" pitchFamily="50" charset="0"/>
                <a:cs typeface="Poppins Light" panose="00000400000000000000" pitchFamily="50" charset="0"/>
              </a:rPr>
              <a:t> convolutional block (</a:t>
            </a:r>
            <a:r>
              <a:rPr lang="en-US" sz="1200" b="1">
                <a:latin typeface="Poppins Light" panose="00000400000000000000" pitchFamily="50" charset="0"/>
                <a:cs typeface="Poppins Light" panose="00000400000000000000" pitchFamily="50" charset="0"/>
              </a:rPr>
              <a:t>features.2</a:t>
            </a:r>
            <a:r>
              <a:rPr lang="en-US" sz="1200">
                <a:latin typeface="Poppins Light" panose="00000400000000000000" pitchFamily="50" charset="0"/>
                <a:cs typeface="Poppins Light" panose="00000400000000000000" pitchFamily="50" charset="0"/>
              </a:rPr>
              <a:t>)</a:t>
            </a:r>
          </a:p>
        </p:txBody>
      </p:sp>
      <p:sp>
        <p:nvSpPr>
          <p:cNvPr id="15" name="Rettangolo 14">
            <a:extLst>
              <a:ext uri="{FF2B5EF4-FFF2-40B4-BE49-F238E27FC236}">
                <a16:creationId xmlns:a16="http://schemas.microsoft.com/office/drawing/2014/main" id="{F328EA7A-62F5-167D-DF6E-39C273FBE976}"/>
              </a:ext>
            </a:extLst>
          </p:cNvPr>
          <p:cNvSpPr/>
          <p:nvPr/>
        </p:nvSpPr>
        <p:spPr>
          <a:xfrm rot="5400000">
            <a:off x="4002287" y="2483966"/>
            <a:ext cx="496006"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EA2D8254-8FAE-7485-55BB-FCCDB24010AA}"/>
              </a:ext>
            </a:extLst>
          </p:cNvPr>
          <p:cNvSpPr/>
          <p:nvPr/>
        </p:nvSpPr>
        <p:spPr>
          <a:xfrm rot="8319701">
            <a:off x="9467958" y="3056863"/>
            <a:ext cx="144006" cy="329064"/>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5">
            <a:extLst>
              <a:ext uri="{FF2B5EF4-FFF2-40B4-BE49-F238E27FC236}">
                <a16:creationId xmlns:a16="http://schemas.microsoft.com/office/drawing/2014/main" id="{CCBD45A4-DF20-767D-BA30-96A635E83E1E}"/>
              </a:ext>
            </a:extLst>
          </p:cNvPr>
          <p:cNvSpPr txBox="1"/>
          <p:nvPr/>
        </p:nvSpPr>
        <p:spPr>
          <a:xfrm>
            <a:off x="2362723" y="3326643"/>
            <a:ext cx="3633393" cy="276999"/>
          </a:xfrm>
          <a:prstGeom prst="rect">
            <a:avLst/>
          </a:prstGeom>
          <a:noFill/>
        </p:spPr>
        <p:txBody>
          <a:bodyPr wrap="square" rtlCol="0">
            <a:spAutoFit/>
          </a:bodyPr>
          <a:lstStyle/>
          <a:p>
            <a:pPr lvl="2">
              <a:spcAft>
                <a:spcPts val="600"/>
              </a:spcAft>
            </a:pPr>
            <a:r>
              <a:rPr lang="en-US" sz="1200">
                <a:solidFill>
                  <a:srgbClr val="FF0000"/>
                </a:solidFill>
                <a:latin typeface="Poppins Light" panose="00000400000000000000" pitchFamily="50" charset="0"/>
                <a:cs typeface="Poppins Light" panose="00000400000000000000" pitchFamily="50" charset="0"/>
              </a:rPr>
              <a:t>Early Visual Cortex ROIs</a:t>
            </a:r>
          </a:p>
        </p:txBody>
      </p:sp>
      <p:sp>
        <p:nvSpPr>
          <p:cNvPr id="2" name="Rettangolo 1">
            <a:extLst>
              <a:ext uri="{FF2B5EF4-FFF2-40B4-BE49-F238E27FC236}">
                <a16:creationId xmlns:a16="http://schemas.microsoft.com/office/drawing/2014/main" id="{45B2E598-D416-5018-3408-32CDD40C4CD6}"/>
              </a:ext>
            </a:extLst>
          </p:cNvPr>
          <p:cNvSpPr/>
          <p:nvPr/>
        </p:nvSpPr>
        <p:spPr>
          <a:xfrm rot="5400000">
            <a:off x="4243873" y="5532095"/>
            <a:ext cx="217587" cy="1743349"/>
          </a:xfrm>
          <a:prstGeom prst="rect">
            <a:avLst/>
          </a:prstGeom>
          <a:solidFill>
            <a:srgbClr val="FFE699">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9413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665835" y="-33010"/>
            <a:ext cx="10501556"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Brain Optimized vs Task Optimized CNN</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45658" y="490210"/>
            <a:ext cx="6470151"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6" name="Picture 2">
            <a:extLst>
              <a:ext uri="{FF2B5EF4-FFF2-40B4-BE49-F238E27FC236}">
                <a16:creationId xmlns:a16="http://schemas.microsoft.com/office/drawing/2014/main" id="{BBCCBE58-BA6F-40B1-5847-BAEC411BF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371"/>
          <a:stretch/>
        </p:blipFill>
        <p:spPr bwMode="auto">
          <a:xfrm>
            <a:off x="1078115" y="875612"/>
            <a:ext cx="9232076" cy="529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69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Bibliografia</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1917939"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1562130"/>
            <a:ext cx="10210008" cy="4924425"/>
          </a:xfrm>
          <a:prstGeom prst="rect">
            <a:avLst/>
          </a:prstGeom>
          <a:noFill/>
        </p:spPr>
        <p:txBody>
          <a:bodyPr wrap="square" rtlCol="0">
            <a:spAutoFit/>
          </a:bodyPr>
          <a:lstStyle/>
          <a:p>
            <a:pPr marL="171450" indent="-17145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Challenge</a:t>
            </a:r>
          </a:p>
          <a:p>
            <a:pPr marL="628650" lvl="1" indent="-171450">
              <a:spcAft>
                <a:spcPts val="600"/>
              </a:spcAft>
              <a:buFont typeface="Wingdings" panose="05000000000000000000" pitchFamily="2" charset="2"/>
              <a:buChar char="q"/>
            </a:pPr>
            <a:r>
              <a:rPr lang="it-IT" sz="1200">
                <a:effectLst/>
              </a:rPr>
              <a:t>Gifford, A. T., Lahner, B., Saba-Sadiya, S., Vilas, M. G., Lascelles, A., Oliva, A., Kay, K., Roig, G., &amp; Cichy, R. M. (2023). </a:t>
            </a:r>
            <a:r>
              <a:rPr lang="it-IT" sz="1200" i="1">
                <a:effectLst/>
              </a:rPr>
              <a:t>The Algonauts Project 2023 Challenge: How the Human Brain Makes Sense of Natural Scenes</a:t>
            </a:r>
            <a:r>
              <a:rPr lang="it-IT" sz="1200">
                <a:effectLst/>
              </a:rPr>
              <a:t> (arXiv:2301.03198). arXiv. </a:t>
            </a:r>
            <a:r>
              <a:rPr lang="it-IT" sz="1200">
                <a:effectLst/>
                <a:hlinkClick r:id="rId2"/>
              </a:rPr>
              <a:t>https://doi.org/10.48550/arXiv.2301.03198</a:t>
            </a:r>
            <a:endParaRPr lang="it-IT" sz="1200">
              <a:effectLst/>
            </a:endParaRPr>
          </a:p>
          <a:p>
            <a:pPr marL="628650" lvl="1" indent="-171450">
              <a:spcAft>
                <a:spcPts val="600"/>
              </a:spcAft>
              <a:buFont typeface="Wingdings" panose="05000000000000000000" pitchFamily="2" charset="2"/>
              <a:buChar char="q"/>
            </a:pPr>
            <a:r>
              <a:rPr lang="it-IT" sz="1200">
                <a:effectLst/>
              </a:rPr>
              <a:t>Allen, E. J., St-Yves, G., Wu, Y., Breedlove, J. L., Prince, J. S., Dowdle, L. T., Nau, M., Caron, B., Pestilli, F., Charest, I., Hutchinson, J. B., Naselaris, T., &amp; Kay, K. (2022). A massive 7T fMRI dataset to bridge cognitive neuroscience and artificial intelligence. </a:t>
            </a:r>
            <a:r>
              <a:rPr lang="it-IT" sz="1200" i="1">
                <a:effectLst/>
              </a:rPr>
              <a:t>Nature Neuroscience</a:t>
            </a:r>
            <a:r>
              <a:rPr lang="it-IT" sz="1200">
                <a:effectLst/>
              </a:rPr>
              <a:t>, </a:t>
            </a:r>
            <a:r>
              <a:rPr lang="it-IT" sz="1200" i="1">
                <a:effectLst/>
              </a:rPr>
              <a:t>25</a:t>
            </a:r>
            <a:r>
              <a:rPr lang="it-IT" sz="1200">
                <a:effectLst/>
              </a:rPr>
              <a:t>(1), Article 1. </a:t>
            </a:r>
            <a:r>
              <a:rPr lang="it-IT" sz="1200">
                <a:effectLst/>
                <a:hlinkClick r:id="rId3"/>
              </a:rPr>
              <a:t>https://doi.org/10.1038/s41593-021-00962-x</a:t>
            </a:r>
            <a:endParaRPr lang="it-IT" sz="1200">
              <a:effectLst/>
            </a:endParaRPr>
          </a:p>
          <a:p>
            <a:pPr marL="171450" indent="-171450">
              <a:spcAft>
                <a:spcPts val="600"/>
              </a:spcAft>
              <a:buFont typeface="Wingdings" panose="05000000000000000000" pitchFamily="2" charset="2"/>
              <a:buChar char="q"/>
            </a:pPr>
            <a:r>
              <a:rPr lang="en-US" sz="1200">
                <a:latin typeface="Poppins Light" panose="00000400000000000000" pitchFamily="50" charset="0"/>
                <a:cs typeface="Poppins Light" panose="00000400000000000000" pitchFamily="50" charset="0"/>
              </a:rPr>
              <a:t>Encoding Models</a:t>
            </a:r>
          </a:p>
          <a:p>
            <a:pPr marL="628650" lvl="1" indent="-171450">
              <a:spcAft>
                <a:spcPts val="600"/>
              </a:spcAft>
              <a:buFont typeface="Wingdings" panose="05000000000000000000" pitchFamily="2" charset="2"/>
              <a:buChar char="q"/>
            </a:pPr>
            <a:r>
              <a:rPr lang="en-US" sz="1200">
                <a:effectLst/>
              </a:rPr>
              <a:t>van Gerven, M. A. J. (2017). A primer on encoding models in sensory neuroscience. </a:t>
            </a:r>
            <a:r>
              <a:rPr lang="en-US" sz="1200" i="1">
                <a:effectLst/>
              </a:rPr>
              <a:t>Journal of Mathematical Psychology</a:t>
            </a:r>
            <a:r>
              <a:rPr lang="en-US" sz="1200">
                <a:effectLst/>
              </a:rPr>
              <a:t>, </a:t>
            </a:r>
            <a:r>
              <a:rPr lang="en-US" sz="1200" i="1">
                <a:effectLst/>
              </a:rPr>
              <a:t>76</a:t>
            </a:r>
            <a:r>
              <a:rPr lang="en-US" sz="1200">
                <a:effectLst/>
              </a:rPr>
              <a:t>, 172–183. </a:t>
            </a:r>
            <a:r>
              <a:rPr lang="en-US" sz="1200">
                <a:effectLst/>
                <a:hlinkClick r:id="rId4"/>
              </a:rPr>
              <a:t>https://doi.org/10.1016/j.jmp.2016.06.009</a:t>
            </a:r>
            <a:endParaRPr lang="en-US" sz="1200">
              <a:effectLst/>
            </a:endParaRPr>
          </a:p>
          <a:p>
            <a:pPr marL="628650" lvl="1" indent="-171450">
              <a:spcAft>
                <a:spcPts val="600"/>
              </a:spcAft>
              <a:buFont typeface="Wingdings" panose="05000000000000000000" pitchFamily="2" charset="2"/>
              <a:buChar char="q"/>
            </a:pPr>
            <a:r>
              <a:rPr lang="it-IT" sz="1200">
                <a:effectLst/>
              </a:rPr>
              <a:t>St-Yves, G., Allen, E. J., Wu, Y., Kay, K., &amp; Naselaris, T. (2022). </a:t>
            </a:r>
            <a:r>
              <a:rPr lang="it-IT" sz="1200" i="1">
                <a:effectLst/>
              </a:rPr>
              <a:t>Brain-optimized neural networks learn non-hierarchical models of representation in human visual cortex</a:t>
            </a:r>
            <a:r>
              <a:rPr lang="it-IT" sz="1200">
                <a:effectLst/>
              </a:rPr>
              <a:t> (p. 2022.01.21.477293). bioRxiv. </a:t>
            </a:r>
            <a:r>
              <a:rPr lang="it-IT" sz="1200">
                <a:effectLst/>
                <a:hlinkClick r:id="rId5"/>
              </a:rPr>
              <a:t>https://doi.org/10.1101/2022.01.21.477293</a:t>
            </a:r>
            <a:endParaRPr lang="it-IT" sz="1200">
              <a:effectLst/>
            </a:endParaRPr>
          </a:p>
          <a:p>
            <a:pPr marL="628650" lvl="1" indent="-171450">
              <a:spcAft>
                <a:spcPts val="600"/>
              </a:spcAft>
              <a:buFont typeface="Wingdings" panose="05000000000000000000" pitchFamily="2" charset="2"/>
              <a:buChar char="q"/>
            </a:pPr>
            <a:r>
              <a:rPr lang="en-US" sz="1200">
                <a:effectLst/>
              </a:rPr>
              <a:t>Wu, M. C.-K., David, S. V., &amp; Gallant, J. L. (2006). Complete functional characterization of sensory neurons by system identification. </a:t>
            </a:r>
            <a:r>
              <a:rPr lang="en-US" sz="1200" i="1">
                <a:effectLst/>
              </a:rPr>
              <a:t>Annual Review of Neuroscience</a:t>
            </a:r>
            <a:r>
              <a:rPr lang="en-US" sz="1200">
                <a:effectLst/>
              </a:rPr>
              <a:t>, </a:t>
            </a:r>
            <a:r>
              <a:rPr lang="en-US" sz="1200" i="1">
                <a:effectLst/>
              </a:rPr>
              <a:t>29</a:t>
            </a:r>
            <a:r>
              <a:rPr lang="en-US" sz="1200">
                <a:effectLst/>
              </a:rPr>
              <a:t>, 477–505. </a:t>
            </a:r>
            <a:r>
              <a:rPr lang="en-US" sz="1200">
                <a:effectLst/>
                <a:hlinkClick r:id="rId6"/>
              </a:rPr>
              <a:t>https://doi.org/10.1146/annurev.neuro.29.051605.113024</a:t>
            </a:r>
            <a:endParaRPr lang="en-US" sz="1200">
              <a:effectLst/>
            </a:endParaRPr>
          </a:p>
          <a:p>
            <a:pPr marL="628650" lvl="1" indent="-171450">
              <a:spcAft>
                <a:spcPts val="600"/>
              </a:spcAft>
              <a:buFont typeface="Wingdings" panose="05000000000000000000" pitchFamily="2" charset="2"/>
              <a:buChar char="q"/>
            </a:pPr>
            <a:r>
              <a:rPr lang="it-IT" sz="1200">
                <a:effectLst/>
              </a:rPr>
              <a:t>Naselaris, T., Kay, K. N., Nishimoto, S., &amp; Gallant, J. L. (2011). Encoding and decoding in fMRI. </a:t>
            </a:r>
            <a:r>
              <a:rPr lang="it-IT" sz="1200" i="1">
                <a:effectLst/>
              </a:rPr>
              <a:t>NeuroImage</a:t>
            </a:r>
            <a:r>
              <a:rPr lang="it-IT" sz="1200">
                <a:effectLst/>
              </a:rPr>
              <a:t>, </a:t>
            </a:r>
            <a:r>
              <a:rPr lang="it-IT" sz="1200" i="1">
                <a:effectLst/>
              </a:rPr>
              <a:t>56</a:t>
            </a:r>
            <a:r>
              <a:rPr lang="it-IT" sz="1200">
                <a:effectLst/>
              </a:rPr>
              <a:t>(2), 400–410. </a:t>
            </a:r>
            <a:r>
              <a:rPr lang="it-IT" sz="1200">
                <a:effectLst/>
                <a:hlinkClick r:id="rId7"/>
              </a:rPr>
              <a:t>https://doi.org/10.1016/j.neuroimage.2010.07.073</a:t>
            </a:r>
            <a:endParaRPr lang="it-IT" sz="1200">
              <a:effectLst/>
            </a:endParaRPr>
          </a:p>
          <a:p>
            <a:pPr marL="628650" lvl="1" indent="-171450">
              <a:spcAft>
                <a:spcPts val="600"/>
              </a:spcAft>
              <a:buFont typeface="Wingdings" panose="05000000000000000000" pitchFamily="2" charset="2"/>
              <a:buChar char="q"/>
            </a:pPr>
            <a:r>
              <a:rPr lang="en-US" sz="1200">
                <a:effectLst/>
              </a:rPr>
              <a:t>Qiao, K., Zhang, C., Chen, J., Wang, L., Tong, L., &amp; Yan, B. (n.d.). </a:t>
            </a:r>
            <a:r>
              <a:rPr lang="en-US" sz="1200" i="1">
                <a:effectLst/>
              </a:rPr>
              <a:t>Neural encoding and interpretation for high-level visual cortices based on fMRI using image caption features</a:t>
            </a:r>
            <a:r>
              <a:rPr lang="en-US" sz="1200">
                <a:effectLst/>
              </a:rPr>
              <a:t>.</a:t>
            </a:r>
          </a:p>
          <a:p>
            <a:pPr marL="628650" lvl="1" indent="-171450">
              <a:spcAft>
                <a:spcPts val="600"/>
              </a:spcAft>
              <a:buFont typeface="Wingdings" panose="05000000000000000000" pitchFamily="2" charset="2"/>
              <a:buChar char="q"/>
            </a:pPr>
            <a:r>
              <a:rPr lang="it-IT" sz="1200">
                <a:effectLst/>
              </a:rPr>
              <a:t>Willeke, K. F., Fahey, P. G., Bashiri, M., Pede, L., Burg, M. F., Blessing, C., Cadena, S. A., Ding, Z., Lurz, K.-K., Ponder, K., Muhammad, T., Patel, S. S., Ecker, A. S., Tolias, A. S., &amp; Sinz, F. H. (2022). </a:t>
            </a:r>
            <a:r>
              <a:rPr lang="it-IT" sz="1200" i="1">
                <a:effectLst/>
              </a:rPr>
              <a:t>The Sensorium competition on predicting large-scale mouse primary visual cortex activity</a:t>
            </a:r>
            <a:r>
              <a:rPr lang="it-IT" sz="1200">
                <a:effectLst/>
              </a:rPr>
              <a:t> (arXiv:2206.08666). arXiv. </a:t>
            </a:r>
            <a:r>
              <a:rPr lang="it-IT" sz="1200">
                <a:effectLst/>
                <a:hlinkClick r:id="rId8"/>
              </a:rPr>
              <a:t>https://doi.org/10.48550/arXiv.2206.08666</a:t>
            </a:r>
            <a:endParaRPr lang="it-IT" sz="1200">
              <a:effectLst/>
            </a:endParaRPr>
          </a:p>
          <a:p>
            <a:pPr marL="628650" lvl="1" indent="-171450">
              <a:spcAft>
                <a:spcPts val="600"/>
              </a:spcAft>
              <a:buFont typeface="Wingdings" panose="05000000000000000000" pitchFamily="2" charset="2"/>
              <a:buChar char="q"/>
            </a:pPr>
            <a:r>
              <a:rPr lang="en-US" sz="1200">
                <a:effectLst/>
              </a:rPr>
              <a:t>Yamins, D. L. K., &amp; DiCarlo, J. J. (2016). Using goal-driven deep learning models to understand sensory cortex. </a:t>
            </a:r>
            <a:r>
              <a:rPr lang="en-US" sz="1200" i="1">
                <a:effectLst/>
              </a:rPr>
              <a:t>Nature Neuroscience</a:t>
            </a:r>
            <a:r>
              <a:rPr lang="en-US" sz="1200">
                <a:effectLst/>
              </a:rPr>
              <a:t>, </a:t>
            </a:r>
            <a:r>
              <a:rPr lang="en-US" sz="1200" i="1">
                <a:effectLst/>
              </a:rPr>
              <a:t>19</a:t>
            </a:r>
            <a:r>
              <a:rPr lang="en-US" sz="1200">
                <a:effectLst/>
              </a:rPr>
              <a:t>(3), Article 3. </a:t>
            </a:r>
            <a:r>
              <a:rPr lang="en-US" sz="1200">
                <a:effectLst/>
                <a:hlinkClick r:id="rId9"/>
              </a:rPr>
              <a:t>https://doi.org/10.1038/nn.4244</a:t>
            </a:r>
            <a:endParaRPr lang="en-US" sz="1200">
              <a:effectLst/>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Tree>
    <p:extLst>
      <p:ext uri="{BB962C8B-B14F-4D97-AF65-F5344CB8AC3E}">
        <p14:creationId xmlns:p14="http://schemas.microsoft.com/office/powerpoint/2010/main" val="244698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49000">
              <a:schemeClr val="bg1">
                <a:alpha val="80000"/>
              </a:schemeClr>
            </a:gs>
          </a:gsLst>
          <a:lin ang="10800000" scaled="0"/>
        </a:gra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1FB86F8-6DF0-4339-BF37-90EEE1A1CE98}"/>
              </a:ext>
            </a:extLst>
          </p:cNvPr>
          <p:cNvSpPr>
            <a:spLocks noGrp="1"/>
          </p:cNvSpPr>
          <p:nvPr>
            <p:ph type="subTitle" idx="1"/>
          </p:nvPr>
        </p:nvSpPr>
        <p:spPr>
          <a:xfrm>
            <a:off x="731838" y="2060575"/>
            <a:ext cx="6044912" cy="2477892"/>
          </a:xfrm>
        </p:spPr>
        <p:txBody>
          <a:bodyPr>
            <a:noAutofit/>
          </a:bodyPr>
          <a:lstStyle/>
          <a:p>
            <a:pPr algn="l">
              <a:lnSpc>
                <a:spcPts val="4200"/>
              </a:lnSpc>
              <a:spcBef>
                <a:spcPts val="600"/>
              </a:spcBef>
              <a:defRPr/>
            </a:pPr>
            <a:r>
              <a:rPr lang="en-US"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Algonauts Challenge Dataset: Dettaglio</a:t>
            </a:r>
            <a:endParaRPr lang="it-IT" sz="4000" b="1" spc="100">
              <a:solidFill>
                <a:prstClr val="black"/>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10">
            <a:extLst>
              <a:ext uri="{FF2B5EF4-FFF2-40B4-BE49-F238E27FC236}">
                <a16:creationId xmlns:a16="http://schemas.microsoft.com/office/drawing/2014/main" id="{A5404528-2F46-460C-A43A-B6D2AB43D377}"/>
              </a:ext>
            </a:extLst>
          </p:cNvPr>
          <p:cNvCxnSpPr>
            <a:cxnSpLocks/>
          </p:cNvCxnSpPr>
          <p:nvPr/>
        </p:nvCxnSpPr>
        <p:spPr>
          <a:xfrm>
            <a:off x="830518" y="2630755"/>
            <a:ext cx="4874543"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cxnSp>
        <p:nvCxnSpPr>
          <p:cNvPr id="4" name="Connettore diritto 3">
            <a:extLst>
              <a:ext uri="{FF2B5EF4-FFF2-40B4-BE49-F238E27FC236}">
                <a16:creationId xmlns:a16="http://schemas.microsoft.com/office/drawing/2014/main" id="{A4767FE0-81C6-1EDB-6652-BD25AF06E8A3}"/>
              </a:ext>
            </a:extLst>
          </p:cNvPr>
          <p:cNvCxnSpPr>
            <a:cxnSpLocks/>
          </p:cNvCxnSpPr>
          <p:nvPr/>
        </p:nvCxnSpPr>
        <p:spPr>
          <a:xfrm>
            <a:off x="830518" y="3200599"/>
            <a:ext cx="4377586"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9182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Immagini</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1480624"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16409" y="1315069"/>
            <a:ext cx="5780173" cy="6955750"/>
          </a:xfrm>
          <a:prstGeom prst="rect">
            <a:avLst/>
          </a:prstGeom>
          <a:noFill/>
        </p:spPr>
        <p:txBody>
          <a:bodyPr wrap="square" rtlCol="0">
            <a:spAutoFit/>
          </a:bodyPr>
          <a:lstStyle/>
          <a:p>
            <a:pPr marL="285750" indent="-285750">
              <a:spcAft>
                <a:spcPts val="1200"/>
              </a:spcAft>
              <a:buFont typeface="Wingdings" panose="05000000000000000000" pitchFamily="2" charset="2"/>
              <a:buChar char="q"/>
            </a:pPr>
            <a:r>
              <a:rPr lang="en-US" sz="1200" b="1">
                <a:latin typeface="Poppins Light" panose="00000400000000000000" pitchFamily="50" charset="0"/>
                <a:cs typeface="Poppins Light" panose="00000400000000000000" pitchFamily="50" charset="0"/>
              </a:rPr>
              <a:t>8 soggetti</a:t>
            </a:r>
            <a:r>
              <a:rPr lang="en-US" sz="1200">
                <a:latin typeface="Poppins Light" panose="00000400000000000000" pitchFamily="50" charset="0"/>
                <a:cs typeface="Poppins Light" panose="00000400000000000000" pitchFamily="50" charset="0"/>
              </a:rPr>
              <a:t>, rispettivamente associati a:</a:t>
            </a:r>
          </a:p>
          <a:p>
            <a:pPr marL="742950" lvl="1" indent="-285750">
              <a:spcAft>
                <a:spcPts val="1200"/>
              </a:spcAft>
              <a:buFont typeface="Wingdings" panose="05000000000000000000" pitchFamily="2" charset="2"/>
              <a:buChar char="q"/>
            </a:pPr>
            <a:r>
              <a:rPr lang="en-US" sz="1200">
                <a:latin typeface="Poppins Medium" panose="00000600000000000000" pitchFamily="2" charset="0"/>
                <a:cs typeface="Poppins Medium" panose="00000600000000000000" pitchFamily="2" charset="0"/>
              </a:rPr>
              <a:t>9841, 9841, 9082, 8779, 9841, 9082, 9841, 8779 Immagini di </a:t>
            </a:r>
            <a:r>
              <a:rPr lang="en-US" sz="1200" u="sng">
                <a:latin typeface="Poppins Medium" panose="00000600000000000000" pitchFamily="2" charset="0"/>
                <a:cs typeface="Poppins Medium" panose="00000600000000000000" pitchFamily="2" charset="0"/>
              </a:rPr>
              <a:t>training</a:t>
            </a:r>
            <a:r>
              <a:rPr lang="en-US" sz="1200">
                <a:latin typeface="Poppins Medium" panose="00000600000000000000" pitchFamily="2" charset="0"/>
                <a:cs typeface="Poppins Medium" panose="00000600000000000000" pitchFamily="2" charset="0"/>
              </a:rPr>
              <a:t> </a:t>
            </a:r>
            <a:r>
              <a:rPr lang="en-US" sz="1200">
                <a:latin typeface="Poppins Light" panose="00000400000000000000" pitchFamily="2" charset="0"/>
                <a:cs typeface="Poppins Light" panose="00000400000000000000" pitchFamily="2" charset="0"/>
              </a:rPr>
              <a:t>(di cui sono</a:t>
            </a:r>
            <a:r>
              <a:rPr lang="en-US" sz="1200">
                <a:latin typeface="Poppins Medium" panose="00000600000000000000" pitchFamily="2" charset="0"/>
                <a:cs typeface="Poppins Medium" panose="00000600000000000000" pitchFamily="2" charset="0"/>
              </a:rPr>
              <a:t> disponibili le risposte</a:t>
            </a:r>
            <a:r>
              <a:rPr lang="en-US" sz="1200">
                <a:latin typeface="Poppins Light" panose="00000400000000000000" pitchFamily="2" charset="0"/>
                <a:cs typeface="Poppins Light" panose="00000400000000000000" pitchFamily="2" charset="0"/>
              </a:rPr>
              <a:t>)</a:t>
            </a:r>
          </a:p>
          <a:p>
            <a:pPr marL="742950" lvl="1" indent="-285750">
              <a:spcAft>
                <a:spcPts val="1200"/>
              </a:spcAft>
              <a:buFont typeface="Wingdings" panose="05000000000000000000" pitchFamily="2" charset="2"/>
              <a:buChar char="q"/>
            </a:pPr>
            <a:r>
              <a:rPr lang="en-US" sz="1200">
                <a:latin typeface="Poppins Medium" panose="00000600000000000000" pitchFamily="2" charset="0"/>
                <a:cs typeface="Poppins Medium" panose="00000600000000000000" pitchFamily="2" charset="0"/>
              </a:rPr>
              <a:t>159, 159, 293, 395, 159, 293, 159, 395 -&gt; </a:t>
            </a:r>
            <a:r>
              <a:rPr lang="en-US" sz="1200" u="sng">
                <a:latin typeface="Poppins Medium" panose="00000600000000000000" pitchFamily="2" charset="0"/>
                <a:cs typeface="Poppins Medium" panose="00000600000000000000" pitchFamily="2" charset="0"/>
              </a:rPr>
              <a:t>Test</a:t>
            </a:r>
            <a:r>
              <a:rPr lang="en-US" sz="1200">
                <a:latin typeface="Poppins Medium" panose="00000600000000000000" pitchFamily="2" charset="0"/>
                <a:cs typeface="Poppins Medium" panose="00000600000000000000" pitchFamily="2" charset="0"/>
              </a:rPr>
              <a:t> Images (risposte non disponibili)</a:t>
            </a:r>
          </a:p>
          <a:p>
            <a:pPr marL="742950" lvl="1"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~9000 Uniche per soggetto, ~1000 condivise</a:t>
            </a:r>
          </a:p>
          <a:p>
            <a:pPr marL="742950" lvl="1"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Ogni immagine è mostrata 1, 2 o 3 volte al soggetto, le risposte sono state mediate quando presenti più trials</a:t>
            </a:r>
          </a:p>
          <a:p>
            <a:pPr marL="742950" lvl="1" indent="-285750">
              <a:spcAft>
                <a:spcPts val="12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.png - 425x425px </a:t>
            </a:r>
          </a:p>
          <a:p>
            <a:pPr marL="285750" indent="-285750">
              <a:spcAft>
                <a:spcPts val="1200"/>
              </a:spcAft>
              <a:buFont typeface="Wingdings" panose="05000000000000000000" pitchFamily="2" charset="2"/>
              <a:buChar char="q"/>
            </a:pPr>
            <a:r>
              <a:rPr lang="en-US" sz="1200">
                <a:latin typeface="Poppins Medium" panose="00000600000000000000" pitchFamily="2" charset="0"/>
                <a:cs typeface="Poppins Medium" panose="00000600000000000000" pitchFamily="2" charset="0"/>
              </a:rPr>
              <a:t>Fonte: COCO Image Dataset </a:t>
            </a:r>
          </a:p>
          <a:p>
            <a:pPr marL="742950" lvl="1"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Cropped (rispetto alle immagini originali)</a:t>
            </a:r>
          </a:p>
          <a:p>
            <a:pPr marL="285750" indent="-285750">
              <a:spcAft>
                <a:spcPts val="12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Nomenclatura</a:t>
            </a:r>
            <a:r>
              <a:rPr lang="en-US" sz="1200">
                <a:latin typeface="Poppins Light" panose="00000400000000000000" pitchFamily="2" charset="0"/>
                <a:cs typeface="Poppins Light" panose="00000400000000000000" pitchFamily="2" charset="0"/>
              </a:rPr>
              <a:t>: es. train-0001_nsd-00013</a:t>
            </a:r>
          </a:p>
          <a:p>
            <a:pPr marL="742950" lvl="1" indent="-285750">
              <a:spcAft>
                <a:spcPts val="12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Primo indice</a:t>
            </a:r>
            <a:r>
              <a:rPr lang="en-US" sz="1200">
                <a:latin typeface="Poppins Light" panose="00000400000000000000" pitchFamily="2" charset="0"/>
                <a:cs typeface="Poppins Light" panose="00000400000000000000" pitchFamily="2" charset="0"/>
              </a:rPr>
              <a:t>: train-0001 -&gt; ordina le immagini per matchare la rispettiva riga nella matrice delle attivazioni</a:t>
            </a:r>
          </a:p>
          <a:p>
            <a:pPr marL="742950" lvl="1" indent="-285750">
              <a:spcAft>
                <a:spcPts val="1200"/>
              </a:spcAft>
              <a:buFont typeface="Wingdings" panose="05000000000000000000" pitchFamily="2" charset="2"/>
              <a:buChar char="q"/>
            </a:pPr>
            <a:r>
              <a:rPr lang="en-US" sz="1200" b="1">
                <a:latin typeface="Poppins Light" panose="00000400000000000000" pitchFamily="2" charset="0"/>
                <a:cs typeface="Poppins Light" panose="00000400000000000000" pitchFamily="2" charset="0"/>
              </a:rPr>
              <a:t>Secondo indice: </a:t>
            </a:r>
            <a:r>
              <a:rPr lang="en-US" sz="1200">
                <a:latin typeface="Poppins Light" panose="00000400000000000000" pitchFamily="2" charset="0"/>
                <a:cs typeface="Poppins Light" panose="00000400000000000000" pitchFamily="2" charset="0"/>
              </a:rPr>
              <a:t>nsd-000013 -&gt; ID dell’immagine nelle 73000 immagini di NSD </a:t>
            </a:r>
          </a:p>
          <a:p>
            <a:pPr marL="1200150" lvl="2" indent="-285750">
              <a:spcAft>
                <a:spcPts val="1200"/>
              </a:spcAft>
              <a:buFont typeface="Wingdings" panose="05000000000000000000" pitchFamily="2" charset="2"/>
              <a:buChar char="q"/>
            </a:pPr>
            <a:r>
              <a:rPr lang="en-US" sz="1200">
                <a:latin typeface="Poppins Light" panose="00000400000000000000" pitchFamily="2" charset="0"/>
                <a:cs typeface="Poppins Light" panose="00000400000000000000" pitchFamily="2" charset="0"/>
              </a:rPr>
              <a:t>Consente poi di risalire all’ID dell’immagine in </a:t>
            </a:r>
            <a:r>
              <a:rPr lang="en-US" sz="1200" b="1">
                <a:latin typeface="Poppins Light" panose="00000400000000000000" pitchFamily="2" charset="0"/>
                <a:cs typeface="Poppins Light" panose="00000400000000000000" pitchFamily="2" charset="0"/>
              </a:rPr>
              <a:t>COCO</a:t>
            </a:r>
            <a:r>
              <a:rPr lang="en-US" sz="1200">
                <a:latin typeface="Poppins Light" panose="00000400000000000000" pitchFamily="2" charset="0"/>
                <a:cs typeface="Poppins Light" panose="00000400000000000000" pitchFamily="2" charset="0"/>
              </a:rPr>
              <a:t>, quindi ai relativi </a:t>
            </a:r>
            <a:r>
              <a:rPr lang="en-US" sz="1200" b="1">
                <a:latin typeface="Poppins Light" panose="00000400000000000000" pitchFamily="2" charset="0"/>
                <a:cs typeface="Poppins Light" panose="00000400000000000000" pitchFamily="2" charset="0"/>
              </a:rPr>
              <a:t>metadati</a:t>
            </a:r>
            <a:endParaRPr lang="en-US" sz="1200">
              <a:latin typeface="Poppins Light" panose="00000400000000000000" pitchFamily="2" charset="0"/>
              <a:cs typeface="Poppins Light" panose="00000400000000000000" pitchFamily="2" charset="0"/>
            </a:endParaRPr>
          </a:p>
          <a:p>
            <a:pPr marL="285750" indent="-285750">
              <a:spcAft>
                <a:spcPts val="1200"/>
              </a:spcAft>
              <a:buFont typeface="Wingdings" panose="05000000000000000000" pitchFamily="2" charset="2"/>
              <a:buChar char="q"/>
            </a:pPr>
            <a:endParaRPr lang="en-US" sz="1400">
              <a:latin typeface="Poppins Light" panose="00000400000000000000" pitchFamily="2" charset="0"/>
              <a:cs typeface="Poppins Light" panose="00000400000000000000" pitchFamily="2" charset="0"/>
            </a:endParaRPr>
          </a:p>
          <a:p>
            <a:pPr marL="285750" indent="-285750">
              <a:spcAft>
                <a:spcPts val="1200"/>
              </a:spcAft>
              <a:buFont typeface="Wingdings" panose="05000000000000000000" pitchFamily="2" charset="2"/>
              <a:buChar char="q"/>
            </a:pPr>
            <a:endParaRPr lang="en-US" sz="1400">
              <a:latin typeface="Poppins Light" panose="00000400000000000000" pitchFamily="2" charset="0"/>
              <a:cs typeface="Poppins Light" panose="00000400000000000000" pitchFamily="2" charset="0"/>
            </a:endParaRPr>
          </a:p>
          <a:p>
            <a:pPr marL="285750" indent="-285750">
              <a:spcAft>
                <a:spcPts val="1200"/>
              </a:spcAft>
              <a:buFont typeface="Wingdings" panose="05000000000000000000" pitchFamily="2" charset="2"/>
              <a:buChar char="q"/>
            </a:pPr>
            <a:endParaRPr lang="en-US" sz="1400">
              <a:latin typeface="Poppins Medium" panose="00000600000000000000" pitchFamily="2" charset="0"/>
              <a:cs typeface="Poppins Medium" panose="00000600000000000000" pitchFamily="2" charset="0"/>
            </a:endParaRPr>
          </a:p>
          <a:p>
            <a:pPr marL="742950" lvl="1" indent="-285750">
              <a:spcAft>
                <a:spcPts val="1200"/>
              </a:spcAft>
              <a:buFont typeface="Arial" panose="020B0604020202020204" pitchFamily="34" charset="0"/>
              <a:buChar char="•"/>
            </a:pPr>
            <a:endParaRPr lang="en-US" sz="1400">
              <a:latin typeface="Poppins Light" panose="00000400000000000000" pitchFamily="50" charset="0"/>
              <a:cs typeface="Poppins Light" panose="00000400000000000000" pitchFamily="50" charset="0"/>
            </a:endParaRPr>
          </a:p>
          <a:p>
            <a:pPr marL="742950" lvl="1" indent="-285750">
              <a:spcAft>
                <a:spcPts val="1800"/>
              </a:spcAft>
              <a:buFont typeface="Arial" panose="020B0604020202020204" pitchFamily="34" charset="0"/>
              <a:buChar char="•"/>
            </a:pPr>
            <a:endParaRPr lang="en-US" sz="1400">
              <a:latin typeface="Poppins Light" panose="00000400000000000000" pitchFamily="50" charset="0"/>
              <a:cs typeface="Poppins Light" panose="00000400000000000000" pitchFamily="50" charset="0"/>
            </a:endParaRPr>
          </a:p>
        </p:txBody>
      </p:sp>
      <p:pic>
        <p:nvPicPr>
          <p:cNvPr id="7" name="Immagine 6">
            <a:extLst>
              <a:ext uri="{FF2B5EF4-FFF2-40B4-BE49-F238E27FC236}">
                <a16:creationId xmlns:a16="http://schemas.microsoft.com/office/drawing/2014/main" id="{C2DCA270-76A1-6F49-5240-4EFF7479AD47}"/>
              </a:ext>
            </a:extLst>
          </p:cNvPr>
          <p:cNvPicPr>
            <a:picLocks noChangeAspect="1"/>
          </p:cNvPicPr>
          <p:nvPr/>
        </p:nvPicPr>
        <p:blipFill>
          <a:blip r:embed="rId2"/>
          <a:stretch>
            <a:fillRect/>
          </a:stretch>
        </p:blipFill>
        <p:spPr>
          <a:xfrm>
            <a:off x="6896048" y="740346"/>
            <a:ext cx="4049455" cy="5064259"/>
          </a:xfrm>
          <a:prstGeom prst="rect">
            <a:avLst/>
          </a:prstGeom>
        </p:spPr>
      </p:pic>
    </p:spTree>
    <p:extLst>
      <p:ext uri="{BB962C8B-B14F-4D97-AF65-F5344CB8AC3E}">
        <p14:creationId xmlns:p14="http://schemas.microsoft.com/office/powerpoint/2010/main" val="208925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50048"/>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Risposte: BOLD response amplitudes</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812642" y="549275"/>
            <a:ext cx="5862985"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31838" y="626409"/>
            <a:ext cx="7882774" cy="637866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en-US" sz="1050">
                <a:latin typeface="Poppins Light" panose="00000400000000000000" pitchFamily="2" charset="0"/>
                <a:cs typeface="Poppins Light" panose="00000400000000000000" pitchFamily="2" charset="0"/>
              </a:rPr>
              <a:t>Disponibili solo per i dati di training</a:t>
            </a:r>
          </a:p>
          <a:p>
            <a:pPr marL="285750" indent="-285750">
              <a:spcAft>
                <a:spcPts val="600"/>
              </a:spcAft>
              <a:buFont typeface="Wingdings" panose="05000000000000000000" pitchFamily="2" charset="2"/>
              <a:buChar char="q"/>
            </a:pPr>
            <a:r>
              <a:rPr lang="en-US" sz="1050">
                <a:latin typeface="Poppins Light" panose="00000400000000000000" pitchFamily="2" charset="0"/>
                <a:cs typeface="Poppins Light" panose="00000400000000000000" pitchFamily="2" charset="0"/>
              </a:rPr>
              <a:t>Per ogni emisfero (LH, RH) di ogni soggetto (1-8) è disponibile una </a:t>
            </a:r>
            <a:r>
              <a:rPr lang="en-US" sz="1050" b="1">
                <a:latin typeface="Poppins Light" panose="00000400000000000000" pitchFamily="2" charset="0"/>
                <a:cs typeface="Poppins Light" panose="00000400000000000000" pitchFamily="2" charset="0"/>
              </a:rPr>
              <a:t>matrice 2D </a:t>
            </a:r>
            <a:r>
              <a:rPr lang="en-US" sz="1050">
                <a:latin typeface="Poppins Light" panose="00000400000000000000" pitchFamily="2" charset="0"/>
                <a:cs typeface="Poppins Light" panose="00000400000000000000" pitchFamily="2" charset="0"/>
              </a:rPr>
              <a:t>dove:</a:t>
            </a:r>
          </a:p>
          <a:p>
            <a:pPr marL="742950" lvl="1"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Righe -&gt; Indice Immagine </a:t>
            </a:r>
            <a:r>
              <a:rPr lang="en-US" sz="1050">
                <a:latin typeface="Poppins Light" panose="00000400000000000000" pitchFamily="50" charset="0"/>
                <a:cs typeface="Poppins Light" panose="00000400000000000000" pitchFamily="50" charset="0"/>
              </a:rPr>
              <a:t>Mostrata (~9000 righe)</a:t>
            </a:r>
          </a:p>
          <a:p>
            <a:pPr marL="742950" lvl="1"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Colonne -&gt; </a:t>
            </a:r>
            <a:r>
              <a:rPr lang="en-US" sz="1050" b="1" u="sng">
                <a:latin typeface="Poppins Light" panose="00000400000000000000" pitchFamily="50" charset="0"/>
                <a:cs typeface="Poppins Light" panose="00000400000000000000" pitchFamily="50" charset="0"/>
              </a:rPr>
              <a:t>Vertice</a:t>
            </a:r>
            <a:r>
              <a:rPr lang="en-US" sz="1050" b="1">
                <a:latin typeface="Poppins Light" panose="00000400000000000000" pitchFamily="50" charset="0"/>
                <a:cs typeface="Poppins Light" panose="00000400000000000000" pitchFamily="50" charset="0"/>
              </a:rPr>
              <a:t> </a:t>
            </a:r>
            <a:r>
              <a:rPr lang="en-US" sz="1050">
                <a:latin typeface="Poppins Light" panose="00000400000000000000" pitchFamily="50" charset="0"/>
                <a:cs typeface="Poppins Light" panose="00000400000000000000" pitchFamily="50" charset="0"/>
              </a:rPr>
              <a:t>della corteccia visiva (~20000 vertici per emisfero)</a:t>
            </a:r>
          </a:p>
          <a:p>
            <a:pPr marL="742950" lvl="1"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Valori -&gt; BOLD Response Amplitudes </a:t>
            </a:r>
          </a:p>
          <a:p>
            <a:pPr marL="285750" indent="-285750">
              <a:spcAft>
                <a:spcPts val="600"/>
              </a:spcAft>
              <a:buFont typeface="Wingdings" panose="05000000000000000000" pitchFamily="2" charset="2"/>
              <a:buChar char="q"/>
            </a:pPr>
            <a:r>
              <a:rPr lang="en-US" sz="1050" b="1">
                <a:solidFill>
                  <a:srgbClr val="FF0000"/>
                </a:solidFill>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Bold Response Amplitudes </a:t>
            </a:r>
            <a:r>
              <a:rPr lang="en-US" sz="1050" b="1">
                <a:latin typeface="Poppins Light" panose="00000400000000000000" pitchFamily="50" charset="0"/>
                <a:cs typeface="Poppins Light" panose="00000400000000000000" pitchFamily="50" charset="0"/>
              </a:rPr>
              <a:t>(valore risposta per ogni vertice) o </a:t>
            </a:r>
            <a:r>
              <a:rPr lang="en-US" sz="1050" b="1">
                <a:solidFill>
                  <a:srgbClr val="FF0000"/>
                </a:solidFill>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Betas</a:t>
            </a:r>
          </a:p>
          <a:p>
            <a:pPr marL="742950" lvl="1" indent="-285750">
              <a:spcAft>
                <a:spcPts val="600"/>
              </a:spcAft>
              <a:buFont typeface="Wingdings" panose="05000000000000000000" pitchFamily="2" charset="2"/>
              <a:buChar char="q"/>
            </a:pPr>
            <a:r>
              <a:rPr lang="en-US" sz="1050">
                <a:latin typeface="Poppins Light" panose="00000400000000000000" pitchFamily="50" charset="0"/>
                <a:cs typeface="Poppins Light" panose="00000400000000000000" pitchFamily="50" charset="0"/>
              </a:rPr>
              <a:t>Valori singoli per vertice </a:t>
            </a:r>
            <a:r>
              <a:rPr lang="en-US" sz="1050" b="1">
                <a:latin typeface="Poppins Light" panose="00000400000000000000" pitchFamily="50" charset="0"/>
                <a:cs typeface="Poppins Light" panose="00000400000000000000" pitchFamily="50" charset="0"/>
              </a:rPr>
              <a:t>ottenuti </a:t>
            </a:r>
            <a:r>
              <a:rPr lang="en-US" sz="1050">
                <a:latin typeface="Poppins Light" panose="00000400000000000000" pitchFamily="50" charset="0"/>
                <a:cs typeface="Poppins Light" panose="00000400000000000000" pitchFamily="50" charset="0"/>
              </a:rPr>
              <a:t>a partire da </a:t>
            </a:r>
            <a:r>
              <a:rPr lang="en-US" sz="1050" b="1" u="sng">
                <a:latin typeface="Poppins Light" panose="00000400000000000000" pitchFamily="50" charset="0"/>
                <a:cs typeface="Poppins Light" panose="00000400000000000000" pitchFamily="50" charset="0"/>
              </a:rPr>
              <a:t>serie temporali/segnali (per vertice): fMRI blood-oxygen-level-dependent (BOLD) singnal</a:t>
            </a:r>
          </a:p>
          <a:p>
            <a:pPr marL="1200150" lvl="2" indent="-285750">
              <a:spcAft>
                <a:spcPts val="600"/>
              </a:spcAft>
              <a:buFont typeface="Wingdings" panose="05000000000000000000" pitchFamily="2" charset="2"/>
              <a:buChar char="q"/>
            </a:pPr>
            <a:r>
              <a:rPr lang="en-US" sz="1050">
                <a:latin typeface="Poppins Light" panose="00000400000000000000" pitchFamily="50" charset="0"/>
                <a:cs typeface="Poppins Light" panose="00000400000000000000" pitchFamily="50" charset="0"/>
              </a:rPr>
              <a:t>È il segnale in output per il </a:t>
            </a:r>
            <a:r>
              <a:rPr lang="en-US" sz="1050" b="1">
                <a:latin typeface="Poppins Light" panose="00000400000000000000" pitchFamily="50" charset="0"/>
                <a:cs typeface="Poppins Light" panose="00000400000000000000" pitchFamily="50" charset="0"/>
              </a:rPr>
              <a:t>BOLD Imaging: </a:t>
            </a:r>
            <a:r>
              <a:rPr lang="en-US" sz="1050" b="1" i="1">
                <a:latin typeface="Poppins Light" panose="00000400000000000000" pitchFamily="50" charset="0"/>
                <a:cs typeface="Poppins Light" panose="00000400000000000000" pitchFamily="50" charset="0"/>
              </a:rPr>
              <a:t>misura indiretta </a:t>
            </a:r>
            <a:r>
              <a:rPr lang="en-US" sz="1050" i="1">
                <a:latin typeface="Poppins Light" panose="00000400000000000000" pitchFamily="50" charset="0"/>
                <a:cs typeface="Poppins Light" panose="00000400000000000000" pitchFamily="50" charset="0"/>
              </a:rPr>
              <a:t>dell’</a:t>
            </a:r>
            <a:r>
              <a:rPr lang="en-US" sz="1050" b="1" i="1">
                <a:latin typeface="Poppins Light" panose="00000400000000000000" pitchFamily="50" charset="0"/>
                <a:cs typeface="Poppins Light" panose="00000400000000000000" pitchFamily="50" charset="0"/>
              </a:rPr>
              <a:t>attività celebrale di un vertice </a:t>
            </a:r>
            <a:r>
              <a:rPr lang="en-US" sz="1050">
                <a:latin typeface="Poppins Light" panose="00000400000000000000" pitchFamily="50" charset="0"/>
                <a:cs typeface="Poppins Light" panose="00000400000000000000" pitchFamily="50" charset="0"/>
              </a:rPr>
              <a:t>(unità tridimensionale del tessuto celebrale) della corteccia in risposta a uno stimolo, </a:t>
            </a:r>
            <a:r>
              <a:rPr lang="en-US" sz="1050" b="1">
                <a:latin typeface="Poppins Light" panose="00000400000000000000" pitchFamily="50" charset="0"/>
                <a:cs typeface="Poppins Light" panose="00000400000000000000" pitchFamily="50" charset="0"/>
              </a:rPr>
              <a:t>rilevata </a:t>
            </a:r>
            <a:r>
              <a:rPr lang="en-US" sz="1050" b="1" i="1">
                <a:latin typeface="Poppins Light" panose="00000400000000000000" pitchFamily="50" charset="0"/>
                <a:cs typeface="Poppins Light" panose="00000400000000000000" pitchFamily="50" charset="0"/>
              </a:rPr>
              <a:t>mediante fMRI</a:t>
            </a:r>
            <a:r>
              <a:rPr lang="en-US" sz="1050" i="1">
                <a:latin typeface="Poppins Light" panose="00000400000000000000" pitchFamily="50" charset="0"/>
                <a:cs typeface="Poppins Light" panose="00000400000000000000" pitchFamily="50" charset="0"/>
              </a:rPr>
              <a:t>.</a:t>
            </a:r>
          </a:p>
          <a:p>
            <a:pPr marL="1200150" lvl="2" indent="-285750">
              <a:spcAft>
                <a:spcPts val="600"/>
              </a:spcAft>
              <a:buFont typeface="Wingdings" panose="05000000000000000000" pitchFamily="2" charset="2"/>
              <a:buChar char="q"/>
            </a:pPr>
            <a:r>
              <a:rPr lang="en-US" sz="1050">
                <a:latin typeface="Poppins Light" panose="00000400000000000000" pitchFamily="50" charset="0"/>
                <a:cs typeface="Poppins Light" panose="00000400000000000000" pitchFamily="50" charset="0"/>
              </a:rPr>
              <a:t>Il segnale aumenta con la diminuzione di concentrazione di emoglobina deossigenata (dotata di proprietà magnetiche) nel flusso sanguigno </a:t>
            </a:r>
            <a:r>
              <a:rPr lang="en-US" sz="1050" u="sng">
                <a:latin typeface="Poppins Light" panose="00000400000000000000" pitchFamily="50" charset="0"/>
                <a:cs typeface="Poppins Light" panose="00000400000000000000" pitchFamily="50" charset="0"/>
              </a:rPr>
              <a:t>locale</a:t>
            </a:r>
            <a:r>
              <a:rPr lang="en-US" sz="1050">
                <a:latin typeface="Poppins Light" panose="00000400000000000000" pitchFamily="50" charset="0"/>
                <a:cs typeface="Poppins Light" panose="00000400000000000000" pitchFamily="50" charset="0"/>
              </a:rPr>
              <a:t>. (effetto BOLD: </a:t>
            </a:r>
            <a:r>
              <a:rPr lang="it-IT" sz="1050">
                <a:latin typeface="Poppins Light" panose="00000400000000000000" pitchFamily="50" charset="0"/>
                <a:cs typeface="Poppins Light" panose="00000400000000000000" pitchFamily="50" charset="0"/>
              </a:rPr>
              <a:t>Quando una determinata regione del cervello è attiva, richiede maggiori quantità di ossigeno e di glucosio per produrre energia.)</a:t>
            </a:r>
          </a:p>
          <a:p>
            <a:pPr marL="1200150" lvl="2" indent="-285750">
              <a:spcAft>
                <a:spcPts val="600"/>
              </a:spcAft>
              <a:buFont typeface="Wingdings" panose="05000000000000000000" pitchFamily="2" charset="2"/>
              <a:buChar char="q"/>
            </a:pPr>
            <a:r>
              <a:rPr lang="it-IT" sz="1050">
                <a:latin typeface="Poppins Light" panose="00000400000000000000" pitchFamily="50" charset="0"/>
                <a:cs typeface="Poppins Light" panose="00000400000000000000" pitchFamily="50" charset="0"/>
              </a:rPr>
              <a:t>Da ogni segnale è ottenuto un </a:t>
            </a:r>
            <a:r>
              <a:rPr lang="it-IT" sz="1050" b="1">
                <a:solidFill>
                  <a:srgbClr val="FF0000"/>
                </a:solidFill>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Single Trial</a:t>
            </a:r>
            <a:r>
              <a:rPr lang="it-IT" sz="1050">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 </a:t>
            </a:r>
            <a:r>
              <a:rPr lang="en-US" sz="1050" b="1">
                <a:solidFill>
                  <a:srgbClr val="FF0000"/>
                </a:solidFill>
                <a:effectLst>
                  <a:outerShdw blurRad="38100" dist="38100" dir="2700000" algn="tl">
                    <a:srgbClr val="000000">
                      <a:alpha val="43137"/>
                    </a:srgbClr>
                  </a:outerShdw>
                </a:effectLst>
                <a:latin typeface="Poppins Light" panose="00000400000000000000" pitchFamily="50" charset="0"/>
                <a:cs typeface="Poppins Light" panose="00000400000000000000" pitchFamily="50" charset="0"/>
              </a:rPr>
              <a:t>Beta: </a:t>
            </a:r>
            <a:r>
              <a:rPr lang="en-US" sz="1050" b="1" i="1" u="sng">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stima dell’ampiezza della risposta fMRI per ogni vertice e trial condotto, mediante GLM analysis</a:t>
            </a:r>
            <a:endParaRPr lang="en-US" sz="1050" u="sng">
              <a:latin typeface="Poppins Light" panose="00000400000000000000" pitchFamily="2" charset="0"/>
              <a:cs typeface="Poppins Light" panose="00000400000000000000" pitchFamily="2" charset="0"/>
            </a:endParaRPr>
          </a:p>
          <a:p>
            <a:pPr marL="1200150" lvl="2" indent="-285750">
              <a:spcAft>
                <a:spcPts val="600"/>
              </a:spcAft>
              <a:buFont typeface="Wingdings" panose="05000000000000000000" pitchFamily="2" charset="2"/>
              <a:buChar char="q"/>
            </a:pPr>
            <a:r>
              <a:rPr lang="en-US" sz="1050">
                <a:latin typeface="Poppins Light" panose="00000400000000000000" pitchFamily="50" charset="0"/>
                <a:cs typeface="Poppins Light" panose="00000400000000000000" pitchFamily="50" charset="0"/>
              </a:rPr>
              <a:t>Rispetto ai dati di NSD (single trial betas), le attività di </a:t>
            </a:r>
            <a:r>
              <a:rPr lang="en-US" sz="1050" b="1">
                <a:latin typeface="Poppins Light" panose="00000400000000000000" pitchFamily="50" charset="0"/>
                <a:cs typeface="Poppins Light" panose="00000400000000000000" pitchFamily="50" charset="0"/>
              </a:rPr>
              <a:t>Algonauts</a:t>
            </a:r>
            <a:r>
              <a:rPr lang="en-US" sz="1050">
                <a:latin typeface="Poppins Light" panose="00000400000000000000" pitchFamily="50" charset="0"/>
                <a:cs typeface="Poppins Light" panose="00000400000000000000" pitchFamily="50" charset="0"/>
              </a:rPr>
              <a:t> </a:t>
            </a:r>
            <a:r>
              <a:rPr lang="en-US" sz="1050" b="1">
                <a:latin typeface="Poppins Light" panose="00000400000000000000" pitchFamily="50" charset="0"/>
                <a:cs typeface="Poppins Light" panose="00000400000000000000" pitchFamily="50" charset="0"/>
              </a:rPr>
              <a:t>Data</a:t>
            </a:r>
            <a:r>
              <a:rPr lang="en-US" sz="1050">
                <a:latin typeface="Poppins Light" panose="00000400000000000000" pitchFamily="50" charset="0"/>
                <a:cs typeface="Poppins Light" panose="00000400000000000000" pitchFamily="50" charset="0"/>
              </a:rPr>
              <a:t> sono: 1) z-scored rispetto alla sessione di scan 2) </a:t>
            </a:r>
            <a:r>
              <a:rPr lang="en-US" sz="1050" b="1">
                <a:solidFill>
                  <a:srgbClr val="FF0000"/>
                </a:solidFill>
                <a:latin typeface="Poppins Light" panose="00000400000000000000" pitchFamily="50" charset="0"/>
                <a:cs typeface="Poppins Light" panose="00000400000000000000" pitchFamily="50" charset="0"/>
              </a:rPr>
              <a:t>multi trials betas</a:t>
            </a:r>
            <a:r>
              <a:rPr lang="en-US" sz="1050">
                <a:latin typeface="Poppins Light" panose="00000400000000000000" pitchFamily="50" charset="0"/>
                <a:cs typeface="Poppins Light" panose="00000400000000000000" pitchFamily="50" charset="0"/>
              </a:rPr>
              <a:t>: mediate sui trials (ripetizioni) delle immagini </a:t>
            </a:r>
          </a:p>
          <a:p>
            <a:pPr marL="742950" lvl="1"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Betas sono floats distribuiti tra -2 e +2</a:t>
            </a:r>
          </a:p>
          <a:p>
            <a:pPr marL="1200150" lvl="2"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Positive BOLD Responses</a:t>
            </a:r>
            <a:r>
              <a:rPr lang="en-US" sz="1050">
                <a:latin typeface="Poppins Light" panose="00000400000000000000" pitchFamily="50" charset="0"/>
                <a:cs typeface="Poppins Light" panose="00000400000000000000" pitchFamily="50" charset="0"/>
              </a:rPr>
              <a:t>: aumento del flusso sanguigno rispetto al valore base, aumento attività celebrale</a:t>
            </a:r>
          </a:p>
          <a:p>
            <a:pPr marL="1200150" lvl="2"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Negative BOLD Responses</a:t>
            </a:r>
            <a:r>
              <a:rPr lang="en-US" sz="1050">
                <a:latin typeface="Poppins Light" panose="00000400000000000000" pitchFamily="50" charset="0"/>
                <a:cs typeface="Poppins Light" panose="00000400000000000000" pitchFamily="50" charset="0"/>
              </a:rPr>
              <a:t>: diminuzione flusso, diminuzione attività celebrale</a:t>
            </a:r>
          </a:p>
          <a:p>
            <a:pPr marL="1200150" lvl="2" indent="-285750">
              <a:spcAft>
                <a:spcPts val="600"/>
              </a:spcAft>
              <a:buFont typeface="Wingdings" panose="05000000000000000000" pitchFamily="2" charset="2"/>
              <a:buChar char="q"/>
            </a:pPr>
            <a:r>
              <a:rPr lang="en-US" sz="1050">
                <a:latin typeface="Poppins Light" panose="00000400000000000000" pitchFamily="50" charset="0"/>
                <a:cs typeface="Poppins Light" panose="00000400000000000000" pitchFamily="50" charset="0"/>
              </a:rPr>
              <a:t>Prossimi a </a:t>
            </a:r>
            <a:r>
              <a:rPr lang="en-US" sz="1050" b="1">
                <a:latin typeface="Poppins Light" panose="00000400000000000000" pitchFamily="50" charset="0"/>
                <a:cs typeface="Poppins Light" panose="00000400000000000000" pitchFamily="50" charset="0"/>
              </a:rPr>
              <a:t>0</a:t>
            </a:r>
            <a:r>
              <a:rPr lang="en-US" sz="1050">
                <a:latin typeface="Poppins Light" panose="00000400000000000000" pitchFamily="50" charset="0"/>
                <a:cs typeface="Poppins Light" panose="00000400000000000000" pitchFamily="50" charset="0"/>
              </a:rPr>
              <a:t>: flusso simile al livello base, non presente attivazione/disattivazione</a:t>
            </a:r>
          </a:p>
          <a:p>
            <a:pPr marL="285750" indent="-285750">
              <a:spcAft>
                <a:spcPts val="600"/>
              </a:spcAft>
              <a:buFont typeface="Wingdings" panose="05000000000000000000" pitchFamily="2" charset="2"/>
              <a:buChar char="q"/>
            </a:pPr>
            <a:r>
              <a:rPr lang="en-US" sz="1050">
                <a:latin typeface="Poppins Light" panose="00000400000000000000" pitchFamily="50" charset="0"/>
                <a:cs typeface="Poppins Light" panose="00000400000000000000" pitchFamily="50" charset="0"/>
              </a:rPr>
              <a:t>I vertici resi disponibili per la challenge sono un subset di quelli di NSD:</a:t>
            </a:r>
          </a:p>
          <a:p>
            <a:pPr marL="742950" lvl="1"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fsaverage space -&gt; </a:t>
            </a:r>
            <a:r>
              <a:rPr lang="en-US" sz="1050">
                <a:latin typeface="Poppins Light" panose="00000400000000000000" pitchFamily="50" charset="0"/>
                <a:cs typeface="Poppins Light" panose="00000400000000000000" pitchFamily="50" charset="0"/>
              </a:rPr>
              <a:t>insieme dei vertici della corteccia di cui sono registrate le risposte (~360k per emisfero) in NSD (intera corteccia e non solo quella visiva)</a:t>
            </a:r>
          </a:p>
          <a:p>
            <a:pPr marL="742950" lvl="1" indent="-285750">
              <a:spcAft>
                <a:spcPts val="600"/>
              </a:spcAft>
              <a:buFont typeface="Wingdings" panose="05000000000000000000" pitchFamily="2" charset="2"/>
              <a:buChar char="q"/>
            </a:pPr>
            <a:r>
              <a:rPr lang="en-US" sz="1050" b="1">
                <a:latin typeface="Poppins Light" panose="00000400000000000000" pitchFamily="50" charset="0"/>
                <a:cs typeface="Poppins Light" panose="00000400000000000000" pitchFamily="50" charset="0"/>
              </a:rPr>
              <a:t>challenge space -&gt; </a:t>
            </a:r>
            <a:r>
              <a:rPr lang="en-US" sz="1050">
                <a:latin typeface="Poppins Light" panose="00000400000000000000" pitchFamily="50" charset="0"/>
                <a:cs typeface="Poppins Light" panose="00000400000000000000" pitchFamily="50" charset="0"/>
              </a:rPr>
              <a:t>insieme dei vertici della corteccia VISIVA di cui si hanno le risposte nel dataset della challenge (~20k per emisfero) </a:t>
            </a:r>
            <a:endParaRPr lang="en-US" sz="1050" b="1">
              <a:latin typeface="Poppins Light" panose="00000400000000000000" pitchFamily="50" charset="0"/>
              <a:cs typeface="Poppins Light" panose="00000400000000000000" pitchFamily="50" charset="0"/>
            </a:endParaRPr>
          </a:p>
          <a:p>
            <a:pPr marL="742950" lvl="1" indent="-285750">
              <a:spcAft>
                <a:spcPts val="1800"/>
              </a:spcAft>
              <a:buFont typeface="Arial" panose="020B0604020202020204" pitchFamily="34" charset="0"/>
              <a:buChar char="•"/>
            </a:pPr>
            <a:endParaRPr lang="en-US" sz="1400">
              <a:latin typeface="Poppins Light" panose="00000400000000000000" pitchFamily="50" charset="0"/>
              <a:cs typeface="Poppins Light" panose="00000400000000000000" pitchFamily="50" charset="0"/>
            </a:endParaRPr>
          </a:p>
        </p:txBody>
      </p:sp>
      <p:pic>
        <p:nvPicPr>
          <p:cNvPr id="3" name="Immagine 2">
            <a:extLst>
              <a:ext uri="{FF2B5EF4-FFF2-40B4-BE49-F238E27FC236}">
                <a16:creationId xmlns:a16="http://schemas.microsoft.com/office/drawing/2014/main" id="{4A2C06CB-5F4F-31B8-3169-221F1E0738A8}"/>
              </a:ext>
            </a:extLst>
          </p:cNvPr>
          <p:cNvPicPr>
            <a:picLocks noChangeAspect="1"/>
          </p:cNvPicPr>
          <p:nvPr/>
        </p:nvPicPr>
        <p:blipFill rotWithShape="1">
          <a:blip r:embed="rId2"/>
          <a:srcRect l="6713"/>
          <a:stretch/>
        </p:blipFill>
        <p:spPr>
          <a:xfrm>
            <a:off x="8975725" y="1721688"/>
            <a:ext cx="2872230" cy="1489996"/>
          </a:xfrm>
          <a:prstGeom prst="rect">
            <a:avLst/>
          </a:prstGeom>
        </p:spPr>
      </p:pic>
      <p:sp>
        <p:nvSpPr>
          <p:cNvPr id="7" name="CasellaDiTesto 6">
            <a:extLst>
              <a:ext uri="{FF2B5EF4-FFF2-40B4-BE49-F238E27FC236}">
                <a16:creationId xmlns:a16="http://schemas.microsoft.com/office/drawing/2014/main" id="{B80FCDB3-BCA6-EA77-057F-3DB36D75719E}"/>
              </a:ext>
            </a:extLst>
          </p:cNvPr>
          <p:cNvSpPr txBox="1"/>
          <p:nvPr/>
        </p:nvSpPr>
        <p:spPr>
          <a:xfrm>
            <a:off x="8925483" y="1444689"/>
            <a:ext cx="1444487" cy="276999"/>
          </a:xfrm>
          <a:prstGeom prst="rect">
            <a:avLst/>
          </a:prstGeom>
          <a:noFill/>
        </p:spPr>
        <p:txBody>
          <a:bodyPr wrap="square">
            <a:spAutoFit/>
          </a:bodyPr>
          <a:lstStyle/>
          <a:p>
            <a:r>
              <a:rPr lang="it-IT" sz="1200">
                <a:latin typeface="Poppins Light" panose="00000400000000000000" pitchFamily="50" charset="0"/>
                <a:cs typeface="Poppins Light" panose="00000400000000000000" pitchFamily="50" charset="0"/>
              </a:rPr>
              <a:t>LH, Subj 1</a:t>
            </a:r>
            <a:endParaRPr lang="it-IT" sz="1200"/>
          </a:p>
        </p:txBody>
      </p:sp>
      <p:sp>
        <p:nvSpPr>
          <p:cNvPr id="10" name="CasellaDiTesto 9">
            <a:extLst>
              <a:ext uri="{FF2B5EF4-FFF2-40B4-BE49-F238E27FC236}">
                <a16:creationId xmlns:a16="http://schemas.microsoft.com/office/drawing/2014/main" id="{202EBB08-22DF-78F3-6092-D9C7253FCDDB}"/>
              </a:ext>
            </a:extLst>
          </p:cNvPr>
          <p:cNvSpPr txBox="1"/>
          <p:nvPr/>
        </p:nvSpPr>
        <p:spPr>
          <a:xfrm>
            <a:off x="8895940" y="3392488"/>
            <a:ext cx="5552661" cy="2800767"/>
          </a:xfrm>
          <a:prstGeom prst="rect">
            <a:avLst/>
          </a:prstGeom>
          <a:noFill/>
        </p:spPr>
        <p:txBody>
          <a:bodyPr wrap="square">
            <a:spAutoFit/>
          </a:bodyPr>
          <a:lstStyle/>
          <a:p>
            <a:r>
              <a:rPr lang="it-IT" sz="1100" b="0" i="0">
                <a:solidFill>
                  <a:srgbClr val="000000"/>
                </a:solidFill>
                <a:effectLst/>
                <a:latin typeface="JetBrains Mono Regular" panose="02000009000000000000" pitchFamily="49" charset="0"/>
              </a:rPr>
              <a:t>Soggetto 1, lh, shape: (9841, 19004) </a:t>
            </a:r>
          </a:p>
          <a:p>
            <a:r>
              <a:rPr lang="it-IT" sz="1100" b="0" i="0">
                <a:solidFill>
                  <a:srgbClr val="000000"/>
                </a:solidFill>
                <a:effectLst/>
                <a:latin typeface="JetBrains Mono Regular" panose="02000009000000000000" pitchFamily="49" charset="0"/>
              </a:rPr>
              <a:t>Soggetto 1, rh, shape: (9841, 20544)</a:t>
            </a:r>
          </a:p>
          <a:p>
            <a:r>
              <a:rPr lang="it-IT" sz="1100" b="0" i="0">
                <a:solidFill>
                  <a:srgbClr val="000000"/>
                </a:solidFill>
                <a:effectLst/>
                <a:latin typeface="JetBrains Mono Regular" panose="02000009000000000000" pitchFamily="49" charset="0"/>
              </a:rPr>
              <a:t>Soggetto 2, lh, shape: (9841, 19004)</a:t>
            </a:r>
          </a:p>
          <a:p>
            <a:r>
              <a:rPr lang="it-IT" sz="1100" b="0" i="0">
                <a:solidFill>
                  <a:srgbClr val="000000"/>
                </a:solidFill>
                <a:effectLst/>
                <a:latin typeface="JetBrains Mono Regular" panose="02000009000000000000" pitchFamily="49" charset="0"/>
              </a:rPr>
              <a:t>Soggetto 2, rh, shape: (9841, 20544)</a:t>
            </a:r>
          </a:p>
          <a:p>
            <a:r>
              <a:rPr lang="it-IT" sz="1100" b="0" i="0">
                <a:solidFill>
                  <a:srgbClr val="000000"/>
                </a:solidFill>
                <a:effectLst/>
                <a:latin typeface="JetBrains Mono Regular" panose="02000009000000000000" pitchFamily="49" charset="0"/>
              </a:rPr>
              <a:t>Soggetto 3, lh, shape: (9841, 19004)</a:t>
            </a:r>
          </a:p>
          <a:p>
            <a:r>
              <a:rPr lang="it-IT" sz="1100" b="0" i="0">
                <a:solidFill>
                  <a:srgbClr val="000000"/>
                </a:solidFill>
                <a:effectLst/>
                <a:latin typeface="JetBrains Mono Regular" panose="02000009000000000000" pitchFamily="49" charset="0"/>
              </a:rPr>
              <a:t>Soggetto 3, rh, shape: (9841, 20544)</a:t>
            </a:r>
          </a:p>
          <a:p>
            <a:r>
              <a:rPr lang="it-IT" sz="1100" b="0" i="0">
                <a:solidFill>
                  <a:srgbClr val="000000"/>
                </a:solidFill>
                <a:effectLst/>
                <a:latin typeface="JetBrains Mono Regular" panose="02000009000000000000" pitchFamily="49" charset="0"/>
              </a:rPr>
              <a:t>Soggetto 4, lh, shape: (9841, 19004)</a:t>
            </a:r>
          </a:p>
          <a:p>
            <a:r>
              <a:rPr lang="it-IT" sz="1100" b="0" i="0">
                <a:solidFill>
                  <a:srgbClr val="000000"/>
                </a:solidFill>
                <a:effectLst/>
                <a:latin typeface="JetBrains Mono Regular" panose="02000009000000000000" pitchFamily="49" charset="0"/>
              </a:rPr>
              <a:t>Soggetto 4, rh, shape: (9841, 20544)</a:t>
            </a:r>
          </a:p>
          <a:p>
            <a:r>
              <a:rPr lang="it-IT" sz="1100" b="0" i="0">
                <a:solidFill>
                  <a:srgbClr val="000000"/>
                </a:solidFill>
                <a:effectLst/>
                <a:latin typeface="JetBrains Mono Regular" panose="02000009000000000000" pitchFamily="49" charset="0"/>
              </a:rPr>
              <a:t>Soggetto 5, lh, shape: (9841, 19004)</a:t>
            </a:r>
          </a:p>
          <a:p>
            <a:r>
              <a:rPr lang="it-IT" sz="1100" b="0" i="0">
                <a:solidFill>
                  <a:srgbClr val="000000"/>
                </a:solidFill>
                <a:effectLst/>
                <a:latin typeface="JetBrains Mono Regular" panose="02000009000000000000" pitchFamily="49" charset="0"/>
              </a:rPr>
              <a:t>Soggetto 5, rh, shape: (9841, 20544)</a:t>
            </a:r>
          </a:p>
          <a:p>
            <a:r>
              <a:rPr lang="it-IT" sz="1100" b="0" i="0">
                <a:solidFill>
                  <a:srgbClr val="000000"/>
                </a:solidFill>
                <a:effectLst/>
                <a:latin typeface="JetBrains Mono Regular" panose="02000009000000000000" pitchFamily="49" charset="0"/>
              </a:rPr>
              <a:t>Soggetto 6, lh, shape: (9841, 19004)</a:t>
            </a:r>
          </a:p>
          <a:p>
            <a:r>
              <a:rPr lang="it-IT" sz="1100" b="0" i="0">
                <a:solidFill>
                  <a:srgbClr val="000000"/>
                </a:solidFill>
                <a:effectLst/>
                <a:latin typeface="JetBrains Mono Regular" panose="02000009000000000000" pitchFamily="49" charset="0"/>
              </a:rPr>
              <a:t>Soggetto 6, rh, shape: (9841, 20544)</a:t>
            </a:r>
          </a:p>
          <a:p>
            <a:r>
              <a:rPr lang="it-IT" sz="1100" b="0" i="0">
                <a:solidFill>
                  <a:srgbClr val="000000"/>
                </a:solidFill>
                <a:effectLst/>
                <a:latin typeface="JetBrains Mono Regular" panose="02000009000000000000" pitchFamily="49" charset="0"/>
              </a:rPr>
              <a:t>Soggetto 7, lh, shape: (9841, 19004)</a:t>
            </a:r>
          </a:p>
          <a:p>
            <a:r>
              <a:rPr lang="it-IT" sz="1100" b="0" i="0">
                <a:solidFill>
                  <a:srgbClr val="000000"/>
                </a:solidFill>
                <a:effectLst/>
                <a:latin typeface="JetBrains Mono Regular" panose="02000009000000000000" pitchFamily="49" charset="0"/>
              </a:rPr>
              <a:t>Soggetto 7, rh, shape: (9841, 20544)</a:t>
            </a:r>
          </a:p>
          <a:p>
            <a:r>
              <a:rPr lang="it-IT" sz="1100" b="0" i="0">
                <a:solidFill>
                  <a:srgbClr val="000000"/>
                </a:solidFill>
                <a:effectLst/>
                <a:latin typeface="JetBrains Mono Regular" panose="02000009000000000000" pitchFamily="49" charset="0"/>
              </a:rPr>
              <a:t>Soggetto 8, lh, shape: (9841, 19004)</a:t>
            </a:r>
          </a:p>
          <a:p>
            <a:r>
              <a:rPr lang="it-IT" sz="1100" b="0" i="0">
                <a:solidFill>
                  <a:srgbClr val="000000"/>
                </a:solidFill>
                <a:effectLst/>
                <a:latin typeface="JetBrains Mono Regular" panose="02000009000000000000" pitchFamily="49" charset="0"/>
              </a:rPr>
              <a:t>Soggetto 8, rh, shape: (9841, 20544)</a:t>
            </a:r>
          </a:p>
        </p:txBody>
      </p:sp>
      <p:sp>
        <p:nvSpPr>
          <p:cNvPr id="4" name="CasellaDiTesto 3">
            <a:extLst>
              <a:ext uri="{FF2B5EF4-FFF2-40B4-BE49-F238E27FC236}">
                <a16:creationId xmlns:a16="http://schemas.microsoft.com/office/drawing/2014/main" id="{09939276-ACD4-A9CD-6BCF-67B4A0A4400C}"/>
              </a:ext>
            </a:extLst>
          </p:cNvPr>
          <p:cNvSpPr txBox="1"/>
          <p:nvPr/>
        </p:nvSpPr>
        <p:spPr>
          <a:xfrm>
            <a:off x="9647726" y="1429299"/>
            <a:ext cx="7226300" cy="307777"/>
          </a:xfrm>
          <a:prstGeom prst="rect">
            <a:avLst/>
          </a:prstGeom>
          <a:noFill/>
        </p:spPr>
        <p:txBody>
          <a:bodyPr wrap="square">
            <a:spAutoFit/>
          </a:bodyPr>
          <a:lstStyle/>
          <a:p>
            <a:r>
              <a:rPr lang="it-IT" sz="1400"/>
              <a:t>*h_training_fmri.npy</a:t>
            </a:r>
          </a:p>
        </p:txBody>
      </p:sp>
    </p:spTree>
    <p:extLst>
      <p:ext uri="{BB962C8B-B14F-4D97-AF65-F5344CB8AC3E}">
        <p14:creationId xmlns:p14="http://schemas.microsoft.com/office/powerpoint/2010/main" val="581106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Dati Aggiuntivi: ROI (Region-Of-Interest)</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6499717"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739230" y="1129708"/>
            <a:ext cx="6788263" cy="5863144"/>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it-IT" sz="11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Regions-of-interest</a:t>
            </a:r>
            <a:r>
              <a:rPr lang="it-IT" sz="1100">
                <a:latin typeface="Poppins Light" panose="00000400000000000000" pitchFamily="2" charset="0"/>
                <a:cs typeface="Poppins Light" panose="00000400000000000000" pitchFamily="2" charset="0"/>
              </a:rPr>
              <a:t>: regioni della corteccia visiva con differenti proprietà funzionali</a:t>
            </a:r>
          </a:p>
          <a:p>
            <a:pPr marL="285750" indent="-285750">
              <a:spcAft>
                <a:spcPts val="600"/>
              </a:spcAft>
              <a:buFont typeface="Wingdings" panose="05000000000000000000" pitchFamily="2" charset="2"/>
              <a:buChar char="q"/>
            </a:pPr>
            <a:r>
              <a:rPr lang="it-IT" sz="1100">
                <a:latin typeface="Poppins Light" panose="00000400000000000000" pitchFamily="2" charset="0"/>
                <a:cs typeface="Poppins Light" panose="00000400000000000000" pitchFamily="2" charset="0"/>
              </a:rPr>
              <a:t>Le ROI «funzionali» sono suddivisibili in </a:t>
            </a:r>
            <a:r>
              <a:rPr lang="it-IT" sz="11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classi di funzione</a:t>
            </a:r>
            <a:r>
              <a:rPr lang="it-IT" sz="1100">
                <a:latin typeface="Poppins Light" panose="00000400000000000000" pitchFamily="2" charset="0"/>
                <a:cs typeface="Poppins Light" panose="00000400000000000000" pitchFamily="2" charset="0"/>
              </a:rPr>
              <a:t>:</a:t>
            </a:r>
          </a:p>
          <a:p>
            <a:pPr marL="742950" lvl="1"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Early retinotopic visual regions/area (prf-visualrois):</a:t>
            </a:r>
          </a:p>
          <a:p>
            <a:pPr marL="1200150" lvl="2" indent="-285750">
              <a:spcAft>
                <a:spcPts val="600"/>
              </a:spcAft>
              <a:buFont typeface="Wingdings" panose="05000000000000000000" pitchFamily="2" charset="2"/>
              <a:buChar char="q"/>
            </a:pPr>
            <a:r>
              <a:rPr lang="it-IT" sz="1100" i="1">
                <a:latin typeface="Poppins Light" panose="00000400000000000000" pitchFamily="2" charset="0"/>
                <a:cs typeface="Poppins Light" panose="00000400000000000000" pitchFamily="2" charset="0"/>
              </a:rPr>
              <a:t>Primi siti corticali per l'elaborazione sensoriale bottom-up delle informazioni visive (V1 direttamente legato all retina)</a:t>
            </a:r>
          </a:p>
          <a:p>
            <a:pPr marL="1200150" lvl="2" indent="-285750">
              <a:spcAft>
                <a:spcPts val="600"/>
              </a:spcAft>
              <a:buFont typeface="Wingdings" panose="05000000000000000000" pitchFamily="2" charset="2"/>
              <a:buChar char="q"/>
            </a:pPr>
            <a:r>
              <a:rPr lang="en-US" sz="1100" i="1">
                <a:latin typeface="Poppins Light" panose="00000400000000000000" pitchFamily="2" charset="0"/>
                <a:cs typeface="Poppins Light" panose="00000400000000000000" pitchFamily="2" charset="0"/>
              </a:rPr>
              <a:t>compute lower-order features such as </a:t>
            </a:r>
            <a:r>
              <a:rPr lang="en-US" sz="1100" i="1" u="sng">
                <a:latin typeface="Poppins Light" panose="00000400000000000000" pitchFamily="2" charset="0"/>
                <a:cs typeface="Poppins Light" panose="00000400000000000000" pitchFamily="2" charset="0"/>
              </a:rPr>
              <a:t>edges or contours</a:t>
            </a:r>
            <a:r>
              <a:rPr lang="en-US" sz="1100" i="1">
                <a:latin typeface="Poppins Light" panose="00000400000000000000" pitchFamily="2" charset="0"/>
                <a:cs typeface="Poppins Light" panose="00000400000000000000" pitchFamily="2" charset="0"/>
              </a:rPr>
              <a:t>.</a:t>
            </a:r>
            <a:endParaRPr lang="it-IT" sz="1100" i="1">
              <a:latin typeface="Poppins Light" panose="00000400000000000000" pitchFamily="2" charset="0"/>
              <a:cs typeface="Poppins Light" panose="00000400000000000000" pitchFamily="2" charset="0"/>
            </a:endParaRPr>
          </a:p>
          <a:p>
            <a:pPr marL="1200150" lvl="2" indent="-285750">
              <a:spcAft>
                <a:spcPts val="600"/>
              </a:spcAft>
              <a:buFont typeface="Wingdings" panose="05000000000000000000" pitchFamily="2" charset="2"/>
              <a:buChar char="q"/>
            </a:pPr>
            <a:r>
              <a:rPr lang="it-IT" sz="1100">
                <a:latin typeface="Poppins Light" panose="00000400000000000000" pitchFamily="2" charset="0"/>
                <a:cs typeface="Poppins Light" panose="00000400000000000000" pitchFamily="2" charset="0"/>
              </a:rPr>
              <a:t>ROIs: </a:t>
            </a:r>
            <a:r>
              <a:rPr lang="it-IT" sz="1100" b="1">
                <a:latin typeface="Poppins Light" panose="00000400000000000000" pitchFamily="2" charset="0"/>
                <a:cs typeface="Poppins Light" panose="00000400000000000000" pitchFamily="2" charset="0"/>
              </a:rPr>
              <a:t>V1v, V1d, V2v, V2d, V3v, V3d, hV4</a:t>
            </a:r>
            <a:r>
              <a:rPr lang="it-IT" sz="1100">
                <a:latin typeface="Poppins Light" panose="00000400000000000000" pitchFamily="2" charset="0"/>
                <a:cs typeface="Poppins Light" panose="00000400000000000000" pitchFamily="2" charset="0"/>
              </a:rPr>
              <a:t>.</a:t>
            </a:r>
          </a:p>
          <a:p>
            <a:pPr marL="742950" lvl="1"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Body-selective regions (floc-bodies): </a:t>
            </a:r>
          </a:p>
          <a:p>
            <a:pPr marL="1200150" lvl="2" indent="-285750">
              <a:spcAft>
                <a:spcPts val="600"/>
              </a:spcAft>
              <a:buFont typeface="Wingdings" panose="05000000000000000000" pitchFamily="2" charset="2"/>
              <a:buChar char="q"/>
            </a:pPr>
            <a:r>
              <a:rPr lang="it-IT" sz="1100">
                <a:latin typeface="Poppins Light" panose="00000400000000000000" pitchFamily="2" charset="0"/>
                <a:cs typeface="Poppins Light" panose="00000400000000000000" pitchFamily="2" charset="0"/>
              </a:rPr>
              <a:t>Parti della extrasive visual cortex impegnate nel processing dei corpi umani in relazione alle parti del corpo (EBA) e in contrasto con essi (FBA)</a:t>
            </a:r>
          </a:p>
          <a:p>
            <a:pPr marL="1200150" lvl="2"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EBA, FBA-1, FBA-2</a:t>
            </a:r>
            <a:r>
              <a:rPr lang="it-IT" sz="1100">
                <a:latin typeface="Poppins Light" panose="00000400000000000000" pitchFamily="2" charset="0"/>
                <a:cs typeface="Poppins Light" panose="00000400000000000000" pitchFamily="2" charset="0"/>
              </a:rPr>
              <a:t>, </a:t>
            </a:r>
            <a:r>
              <a:rPr lang="it-IT" sz="1100">
                <a:latin typeface="Poppins ExtraLight" panose="00000300000000000000" pitchFamily="2" charset="0"/>
                <a:cs typeface="Poppins ExtraLight" panose="00000300000000000000" pitchFamily="2" charset="0"/>
              </a:rPr>
              <a:t>mTL-bodies</a:t>
            </a:r>
            <a:r>
              <a:rPr lang="it-IT" sz="1100">
                <a:latin typeface="Poppins Light" panose="00000400000000000000" pitchFamily="2" charset="0"/>
                <a:cs typeface="Poppins Light" panose="00000400000000000000" pitchFamily="2" charset="0"/>
              </a:rPr>
              <a:t>.</a:t>
            </a:r>
          </a:p>
          <a:p>
            <a:pPr marL="742950" lvl="1"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Face-selective regions (floc-faces): </a:t>
            </a:r>
          </a:p>
          <a:p>
            <a:pPr marL="1200150" lvl="2" indent="-285750">
              <a:spcAft>
                <a:spcPts val="600"/>
              </a:spcAft>
              <a:buFont typeface="Wingdings" panose="05000000000000000000" pitchFamily="2" charset="2"/>
              <a:buChar char="q"/>
            </a:pPr>
            <a:r>
              <a:rPr lang="en-US" sz="1100">
                <a:latin typeface="Poppins Light" panose="00000400000000000000" pitchFamily="2" charset="0"/>
                <a:cs typeface="Poppins Light" panose="00000400000000000000" pitchFamily="2" charset="0"/>
              </a:rPr>
              <a:t>Region specialised for face perception (OFA) and recognition (FFA)</a:t>
            </a:r>
            <a:r>
              <a:rPr lang="en-US" sz="1100" b="1">
                <a:latin typeface="Poppins Light" panose="00000400000000000000" pitchFamily="2" charset="0"/>
                <a:cs typeface="Poppins Light" panose="00000400000000000000" pitchFamily="2" charset="0"/>
              </a:rPr>
              <a:t>.</a:t>
            </a:r>
            <a:endParaRPr lang="it-IT" sz="1100" b="1">
              <a:latin typeface="Poppins Light" panose="00000400000000000000" pitchFamily="2" charset="0"/>
              <a:cs typeface="Poppins Light" panose="00000400000000000000" pitchFamily="2" charset="0"/>
            </a:endParaRPr>
          </a:p>
          <a:p>
            <a:pPr marL="1200150" lvl="2"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OFA, FFA-1, FFA-2</a:t>
            </a:r>
            <a:r>
              <a:rPr lang="it-IT" sz="1100">
                <a:latin typeface="Poppins Light" panose="00000400000000000000" pitchFamily="2" charset="0"/>
                <a:cs typeface="Poppins Light" panose="00000400000000000000" pitchFamily="2" charset="0"/>
              </a:rPr>
              <a:t>, </a:t>
            </a:r>
            <a:r>
              <a:rPr lang="it-IT" sz="1100">
                <a:latin typeface="Poppins ExtraLight" panose="00000300000000000000" pitchFamily="2" charset="0"/>
                <a:cs typeface="Poppins ExtraLight" panose="00000300000000000000" pitchFamily="2" charset="0"/>
              </a:rPr>
              <a:t>mTL-faces, aTL-faces.</a:t>
            </a:r>
            <a:r>
              <a:rPr lang="it-IT" sz="1100">
                <a:latin typeface="Poppins Light" panose="00000400000000000000" pitchFamily="2" charset="0"/>
                <a:cs typeface="Poppins Light" panose="00000400000000000000" pitchFamily="2" charset="0"/>
              </a:rPr>
              <a:t>	</a:t>
            </a:r>
          </a:p>
          <a:p>
            <a:pPr marL="742950" lvl="1"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Place-selective regions (floc-places): </a:t>
            </a:r>
          </a:p>
          <a:p>
            <a:pPr marL="1200150" lvl="2" indent="-285750">
              <a:spcAft>
                <a:spcPts val="600"/>
              </a:spcAft>
              <a:buFont typeface="Wingdings" panose="05000000000000000000" pitchFamily="2" charset="2"/>
              <a:buChar char="q"/>
            </a:pPr>
            <a:r>
              <a:rPr lang="en-US" sz="1100">
                <a:latin typeface="Poppins Light" panose="00000400000000000000" pitchFamily="2" charset="0"/>
                <a:cs typeface="Poppins Light" panose="00000400000000000000" pitchFamily="2" charset="0"/>
              </a:rPr>
              <a:t>Scene perception relies on a set of cortical regions (PPA, RSC, OPA) exhibiting dissociable functional selectivity to various scene properties.</a:t>
            </a:r>
            <a:endParaRPr lang="it-IT" sz="1100">
              <a:latin typeface="Poppins Light" panose="00000400000000000000" pitchFamily="2" charset="0"/>
              <a:cs typeface="Poppins Light" panose="00000400000000000000" pitchFamily="2" charset="0"/>
            </a:endParaRPr>
          </a:p>
          <a:p>
            <a:pPr marL="1200150" lvl="2"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OPA, PPA, RSC</a:t>
            </a:r>
            <a:r>
              <a:rPr lang="it-IT" sz="1100">
                <a:latin typeface="Poppins Light" panose="00000400000000000000" pitchFamily="2" charset="0"/>
                <a:cs typeface="Poppins Light" panose="00000400000000000000" pitchFamily="2" charset="0"/>
              </a:rPr>
              <a:t>.		</a:t>
            </a:r>
          </a:p>
          <a:p>
            <a:pPr marL="742950" lvl="1"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Word-selective regions (floc-words):</a:t>
            </a:r>
          </a:p>
          <a:p>
            <a:pPr marL="1200150" lvl="2"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OWFA, VWFA-1, VWFA-2, mfs-words</a:t>
            </a:r>
            <a:r>
              <a:rPr lang="it-IT" sz="1100">
                <a:latin typeface="Poppins Light" panose="00000400000000000000" pitchFamily="2" charset="0"/>
                <a:cs typeface="Poppins Light" panose="00000400000000000000" pitchFamily="2" charset="0"/>
              </a:rPr>
              <a:t>, mTL-words.</a:t>
            </a:r>
          </a:p>
          <a:p>
            <a:pPr marL="285750" indent="-285750">
              <a:spcAft>
                <a:spcPts val="600"/>
              </a:spcAft>
              <a:buFont typeface="Wingdings" panose="05000000000000000000" pitchFamily="2" charset="2"/>
              <a:buChar char="q"/>
            </a:pPr>
            <a:r>
              <a:rPr lang="it-IT" sz="1100">
                <a:latin typeface="Poppins Light" panose="00000400000000000000" pitchFamily="2" charset="0"/>
                <a:cs typeface="Poppins Light" panose="00000400000000000000" pitchFamily="2" charset="0"/>
              </a:rPr>
              <a:t>Inoltre è possibile associare a ogni vertice un </a:t>
            </a:r>
            <a:r>
              <a:rPr lang="it-IT" sz="1100" b="1">
                <a:latin typeface="Poppins Light" panose="00000400000000000000" pitchFamily="2" charset="0"/>
                <a:cs typeface="Poppins Light" panose="00000400000000000000" pitchFamily="2" charset="0"/>
              </a:rPr>
              <a:t>ROI anatomico </a:t>
            </a:r>
            <a:r>
              <a:rPr lang="it-IT" sz="1100">
                <a:latin typeface="Poppins Light" panose="00000400000000000000" pitchFamily="2" charset="0"/>
                <a:cs typeface="Poppins Light" panose="00000400000000000000" pitchFamily="2" charset="0"/>
              </a:rPr>
              <a:t>appartenente alla classe di ROI degli </a:t>
            </a:r>
            <a:r>
              <a:rPr lang="it-IT" sz="1100" b="1">
                <a:latin typeface="Poppins Light" panose="00000400000000000000" pitchFamily="2" charset="0"/>
                <a:cs typeface="Poppins Light" panose="00000400000000000000" pitchFamily="2" charset="0"/>
              </a:rPr>
              <a:t>Anatomical streams (streams): </a:t>
            </a:r>
          </a:p>
          <a:p>
            <a:pPr marL="742950" lvl="1" indent="-285750">
              <a:spcAft>
                <a:spcPts val="600"/>
              </a:spcAft>
              <a:buFont typeface="Wingdings" panose="05000000000000000000" pitchFamily="2" charset="2"/>
              <a:buChar char="q"/>
            </a:pPr>
            <a:r>
              <a:rPr lang="en-US" sz="1100">
                <a:latin typeface="Poppins Light" panose="00000400000000000000" pitchFamily="2" charset="0"/>
                <a:cs typeface="Poppins Light" panose="00000400000000000000" pitchFamily="2" charset="0"/>
              </a:rPr>
              <a:t>reflecting large-scale divisions of visual cortex</a:t>
            </a:r>
            <a:endParaRPr lang="it-IT" sz="11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r>
              <a:rPr lang="it-IT" sz="1100" b="1">
                <a:latin typeface="Poppins Light" panose="00000400000000000000" pitchFamily="2" charset="0"/>
                <a:cs typeface="Poppins Light" panose="00000400000000000000" pitchFamily="2" charset="0"/>
              </a:rPr>
              <a:t>early, midventral, midlateral, midparietal, ventral, lateral, parietal.</a:t>
            </a:r>
          </a:p>
          <a:p>
            <a:pPr marL="285750" indent="-285750">
              <a:spcAft>
                <a:spcPts val="600"/>
              </a:spcAft>
              <a:buFont typeface="Wingdings" panose="05000000000000000000" pitchFamily="2" charset="2"/>
              <a:buChar char="q"/>
            </a:pPr>
            <a:endParaRPr lang="en-US" sz="11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2" name="Immagine 11">
            <a:extLst>
              <a:ext uri="{FF2B5EF4-FFF2-40B4-BE49-F238E27FC236}">
                <a16:creationId xmlns:a16="http://schemas.microsoft.com/office/drawing/2014/main" id="{CD70635C-B5D2-0EAC-A4BE-7132EC57EBAA}"/>
              </a:ext>
            </a:extLst>
          </p:cNvPr>
          <p:cNvPicPr>
            <a:picLocks noChangeAspect="1"/>
          </p:cNvPicPr>
          <p:nvPr/>
        </p:nvPicPr>
        <p:blipFill rotWithShape="1">
          <a:blip r:embed="rId2"/>
          <a:srcRect r="50414"/>
          <a:stretch/>
        </p:blipFill>
        <p:spPr>
          <a:xfrm>
            <a:off x="7459031" y="137423"/>
            <a:ext cx="3936737" cy="3400637"/>
          </a:xfrm>
          <a:prstGeom prst="rect">
            <a:avLst/>
          </a:prstGeom>
        </p:spPr>
      </p:pic>
      <p:pic>
        <p:nvPicPr>
          <p:cNvPr id="14" name="Immagine 13">
            <a:extLst>
              <a:ext uri="{FF2B5EF4-FFF2-40B4-BE49-F238E27FC236}">
                <a16:creationId xmlns:a16="http://schemas.microsoft.com/office/drawing/2014/main" id="{4807CDB3-84CF-1054-C6BF-78C601F27350}"/>
              </a:ext>
            </a:extLst>
          </p:cNvPr>
          <p:cNvPicPr>
            <a:picLocks noChangeAspect="1"/>
          </p:cNvPicPr>
          <p:nvPr/>
        </p:nvPicPr>
        <p:blipFill rotWithShape="1">
          <a:blip r:embed="rId2"/>
          <a:srcRect l="49140"/>
          <a:stretch/>
        </p:blipFill>
        <p:spPr>
          <a:xfrm>
            <a:off x="7504672" y="3319940"/>
            <a:ext cx="4037821" cy="3400637"/>
          </a:xfrm>
          <a:prstGeom prst="rect">
            <a:avLst/>
          </a:prstGeom>
        </p:spPr>
      </p:pic>
    </p:spTree>
    <p:extLst>
      <p:ext uri="{BB962C8B-B14F-4D97-AF65-F5344CB8AC3E}">
        <p14:creationId xmlns:p14="http://schemas.microsoft.com/office/powerpoint/2010/main" val="370957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A64A4EBA-EC84-D0E6-887B-BC21D785932B}"/>
              </a:ext>
            </a:extLst>
          </p:cNvPr>
          <p:cNvSpPr txBox="1"/>
          <p:nvPr/>
        </p:nvSpPr>
        <p:spPr>
          <a:xfrm>
            <a:off x="716409" y="478736"/>
            <a:ext cx="8491599" cy="523220"/>
          </a:xfrm>
          <a:prstGeom prst="rect">
            <a:avLst/>
          </a:prstGeom>
          <a:noFill/>
        </p:spPr>
        <p:txBody>
          <a:bodyPr wrap="square" rtlCol="0">
            <a:spAutoFit/>
          </a:bodyPr>
          <a:lstStyle/>
          <a:p>
            <a:r>
              <a:rPr lang="en-GB" sz="2800" b="1">
                <a:solidFill>
                  <a:srgbClr val="000000"/>
                </a:solidFill>
                <a:latin typeface="Lato Black" panose="020F0502020204030203" pitchFamily="34" charset="0"/>
                <a:ea typeface="Lato Black" panose="020F0502020204030203" pitchFamily="34" charset="0"/>
                <a:cs typeface="Lato Black" panose="020F0502020204030203" pitchFamily="34" charset="0"/>
              </a:rPr>
              <a:t>Dati Aggiuntivi: ROI (Region-Of-Interest)</a:t>
            </a:r>
            <a:endParaRPr lang="en-GB" sz="2800" b="1" i="0">
              <a:solidFill>
                <a:srgbClr val="000000"/>
              </a:solidFill>
              <a:effectLst/>
              <a:latin typeface="Lato Black" panose="020F0502020204030203" pitchFamily="34" charset="0"/>
              <a:ea typeface="Lato Black" panose="020F0502020204030203" pitchFamily="34" charset="0"/>
              <a:cs typeface="Lato Black" panose="020F0502020204030203" pitchFamily="34" charset="0"/>
            </a:endParaRPr>
          </a:p>
        </p:txBody>
      </p:sp>
      <p:cxnSp>
        <p:nvCxnSpPr>
          <p:cNvPr id="11" name="Connettore diritto 3">
            <a:extLst>
              <a:ext uri="{FF2B5EF4-FFF2-40B4-BE49-F238E27FC236}">
                <a16:creationId xmlns:a16="http://schemas.microsoft.com/office/drawing/2014/main" id="{482D0346-02BB-9AE3-F35E-EC42F3FB6AC9}"/>
              </a:ext>
            </a:extLst>
          </p:cNvPr>
          <p:cNvCxnSpPr>
            <a:cxnSpLocks/>
          </p:cNvCxnSpPr>
          <p:nvPr/>
        </p:nvCxnSpPr>
        <p:spPr>
          <a:xfrm>
            <a:off x="796232" y="1001956"/>
            <a:ext cx="6591855" cy="0"/>
          </a:xfrm>
          <a:prstGeom prst="line">
            <a:avLst/>
          </a:prstGeom>
          <a:ln w="38100">
            <a:solidFill>
              <a:srgbClr val="FD4500"/>
            </a:solidFill>
          </a:ln>
        </p:spPr>
        <p:style>
          <a:lnRef idx="3">
            <a:schemeClr val="accent2"/>
          </a:lnRef>
          <a:fillRef idx="0">
            <a:schemeClr val="accent2"/>
          </a:fillRef>
          <a:effectRef idx="2">
            <a:schemeClr val="accent2"/>
          </a:effectRef>
          <a:fontRef idx="minor">
            <a:schemeClr val="tx1"/>
          </a:fontRef>
        </p:style>
      </p:cxnSp>
      <p:sp>
        <p:nvSpPr>
          <p:cNvPr id="5" name="CasellaDiTesto 5">
            <a:extLst>
              <a:ext uri="{FF2B5EF4-FFF2-40B4-BE49-F238E27FC236}">
                <a16:creationId xmlns:a16="http://schemas.microsoft.com/office/drawing/2014/main" id="{E8B34A2A-82DB-B75C-A18C-CD8236199200}"/>
              </a:ext>
            </a:extLst>
          </p:cNvPr>
          <p:cNvSpPr txBox="1"/>
          <p:nvPr/>
        </p:nvSpPr>
        <p:spPr>
          <a:xfrm>
            <a:off x="526604" y="1513007"/>
            <a:ext cx="6300947" cy="6186309"/>
          </a:xfrm>
          <a:prstGeom prst="rect">
            <a:avLst/>
          </a:prstGeom>
          <a:noFill/>
        </p:spPr>
        <p:txBody>
          <a:bodyPr wrap="square" rtlCol="0">
            <a:spAutoFit/>
          </a:bodyPr>
          <a:lstStyle/>
          <a:p>
            <a:pPr marL="285750"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Per ogni </a:t>
            </a:r>
            <a:r>
              <a:rPr lang="it-IT" sz="1200" b="1">
                <a:latin typeface="Poppins Light" panose="00000400000000000000" pitchFamily="2" charset="0"/>
                <a:cs typeface="Poppins Light" panose="00000400000000000000" pitchFamily="2" charset="0"/>
              </a:rPr>
              <a:t>emisfero</a:t>
            </a:r>
            <a:r>
              <a:rPr lang="it-IT" sz="1200">
                <a:latin typeface="Poppins Light" panose="00000400000000000000" pitchFamily="2" charset="0"/>
                <a:cs typeface="Poppins Light" panose="00000400000000000000" pitchFamily="2" charset="0"/>
              </a:rPr>
              <a:t> di ogni </a:t>
            </a:r>
            <a:r>
              <a:rPr lang="it-IT" sz="1200" b="1">
                <a:latin typeface="Poppins Light" panose="00000400000000000000" pitchFamily="2" charset="0"/>
                <a:cs typeface="Poppins Light" panose="00000400000000000000" pitchFamily="2" charset="0"/>
              </a:rPr>
              <a:t>soggetto</a:t>
            </a:r>
            <a:r>
              <a:rPr lang="it-IT" sz="1200">
                <a:latin typeface="Poppins Light" panose="00000400000000000000" pitchFamily="2" charset="0"/>
                <a:cs typeface="Poppins Light" panose="00000400000000000000" pitchFamily="2" charset="0"/>
              </a:rPr>
              <a:t>, si hanno i seguenti dati aggiuntivi</a:t>
            </a:r>
            <a:r>
              <a:rPr lang="it-IT" sz="1200" b="1">
                <a:latin typeface="Poppins Light" panose="00000400000000000000" pitchFamily="2" charset="0"/>
                <a:cs typeface="Poppins Light" panose="00000400000000000000" pitchFamily="2" charset="0"/>
              </a:rPr>
              <a:t>:</a:t>
            </a:r>
          </a:p>
          <a:p>
            <a:pPr marL="742950" lvl="1" indent="-285750">
              <a:spcAft>
                <a:spcPts val="600"/>
              </a:spcAft>
              <a:buFont typeface="Wingdings" panose="05000000000000000000" pitchFamily="2" charset="2"/>
              <a:buChar char="q"/>
            </a:pP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Class – Vertex / ROI Index Maps</a:t>
            </a:r>
            <a:r>
              <a:rPr lang="it-IT" sz="1200" b="1">
                <a:latin typeface="Poppins Light" panose="00000400000000000000" pitchFamily="2" charset="0"/>
                <a:cs typeface="Poppins Light" panose="00000400000000000000" pitchFamily="2" charset="0"/>
              </a:rPr>
              <a:t>: </a:t>
            </a:r>
            <a:r>
              <a:rPr lang="it-IT" sz="1200">
                <a:latin typeface="Poppins Light" panose="00000400000000000000" pitchFamily="2" charset="0"/>
                <a:cs typeface="Poppins Light" panose="00000400000000000000" pitchFamily="2" charset="0"/>
              </a:rPr>
              <a:t>liste che, per ogni classe, per ogni vertice del challenge space (~360k vertici) o del fsaverage space (~20k vertici), associano un indice ROI:</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0 indica che il vertice non appartiene a alcun ROI noto della classe specifica</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Mi permette di selezionare i vertici in funzione dell’appartenenza a una determinata ROI / Classe di ROI</a:t>
            </a:r>
          </a:p>
          <a:p>
            <a:pPr marL="742950" lvl="1" indent="-285750">
              <a:spcAft>
                <a:spcPts val="600"/>
              </a:spcAft>
              <a:buFont typeface="Wingdings" panose="05000000000000000000" pitchFamily="2" charset="2"/>
              <a:buChar char="q"/>
            </a:pP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Per Class - ROI Indicies / ROI Name Maps</a:t>
            </a:r>
            <a:r>
              <a:rPr lang="it-IT" sz="1200">
                <a:latin typeface="Poppins Light" panose="00000400000000000000" pitchFamily="2" charset="0"/>
                <a:cs typeface="Poppins Light" panose="00000400000000000000" pitchFamily="2" charset="0"/>
              </a:rPr>
              <a:t>: dizionari che per ogni classe ROI, associano un ID intero al nome di ogni ROI che vi appartiene</a:t>
            </a:r>
          </a:p>
          <a:p>
            <a:pPr marL="742950" lvl="1" indent="-285750">
              <a:spcAft>
                <a:spcPts val="600"/>
              </a:spcAft>
              <a:buFont typeface="Wingdings" panose="05000000000000000000" pitchFamily="2" charset="2"/>
              <a:buChar char="q"/>
            </a:pPr>
            <a:r>
              <a:rPr lang="it-IT" sz="1200" b="1">
                <a:effectLst>
                  <a:outerShdw blurRad="38100" dist="38100" dir="2700000" algn="tl">
                    <a:srgbClr val="000000">
                      <a:alpha val="43137"/>
                    </a:srgbClr>
                  </a:outerShdw>
                </a:effectLst>
                <a:latin typeface="Poppins Light" panose="00000400000000000000" pitchFamily="2" charset="0"/>
                <a:cs typeface="Poppins Light" panose="00000400000000000000" pitchFamily="2" charset="0"/>
              </a:rPr>
              <a:t>fsaveragespace to challengespace maps</a:t>
            </a:r>
            <a:r>
              <a:rPr lang="it-IT" sz="1200" b="1">
                <a:latin typeface="Poppins Light" panose="00000400000000000000" pitchFamily="2" charset="0"/>
                <a:cs typeface="Poppins Light" panose="00000400000000000000" pitchFamily="2" charset="0"/>
              </a:rPr>
              <a:t>: </a:t>
            </a:r>
            <a:r>
              <a:rPr lang="it-IT" sz="1200">
                <a:latin typeface="Poppins Light" panose="00000400000000000000" pitchFamily="2" charset="0"/>
                <a:cs typeface="Poppins Light" panose="00000400000000000000" pitchFamily="2" charset="0"/>
              </a:rPr>
              <a:t>vettori binari, che per ognuno dei ~163k vettori della fsaverage space, assegna</a:t>
            </a:r>
          </a:p>
          <a:p>
            <a:pPr marL="1200150" lvl="2"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0 se appartiene alla challenge space, 1 se non appartiene</a:t>
            </a:r>
          </a:p>
          <a:p>
            <a:pPr marL="1200150" lvl="2" indent="-285750">
              <a:spcAft>
                <a:spcPts val="600"/>
              </a:spcAft>
              <a:buFont typeface="Wingdings" panose="05000000000000000000" pitchFamily="2" charset="2"/>
              <a:buChar char="q"/>
            </a:pPr>
            <a:r>
              <a:rPr lang="it-IT" sz="1200" b="1">
                <a:latin typeface="Poppins Light" panose="00000400000000000000" pitchFamily="2" charset="0"/>
                <a:cs typeface="Poppins Light" panose="00000400000000000000" pitchFamily="2" charset="0"/>
              </a:rPr>
              <a:t>Permette di </a:t>
            </a:r>
          </a:p>
          <a:p>
            <a:pPr marL="1657350" lvl="3"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Mappare i vertici della challenge space nel fsaverage space (e.g. per visualizzare i vertici in 3D)</a:t>
            </a:r>
          </a:p>
          <a:p>
            <a:pPr marL="1657350" lvl="3" indent="-285750">
              <a:spcAft>
                <a:spcPts val="600"/>
              </a:spcAft>
              <a:buFont typeface="Wingdings" panose="05000000000000000000" pitchFamily="2" charset="2"/>
              <a:buChar char="q"/>
            </a:pPr>
            <a:r>
              <a:rPr lang="it-IT" sz="1200">
                <a:latin typeface="Poppins Light" panose="00000400000000000000" pitchFamily="2" charset="0"/>
                <a:cs typeface="Poppins Light" panose="00000400000000000000" pitchFamily="2" charset="0"/>
              </a:rPr>
              <a:t>Individuare le corrispondenze tra i dati nel challenge dataset e nel NSD dataset, quindi poter estrarre da esso dati aggiuntivi</a:t>
            </a:r>
          </a:p>
          <a:p>
            <a:pPr marL="285750" indent="-285750">
              <a:spcAft>
                <a:spcPts val="600"/>
              </a:spcAft>
              <a:buFont typeface="Wingdings" panose="05000000000000000000" pitchFamily="2" charset="2"/>
              <a:buChar char="q"/>
            </a:pPr>
            <a:r>
              <a:rPr lang="it-IT" sz="1200" b="1">
                <a:latin typeface="Poppins Light" panose="00000400000000000000" pitchFamily="2" charset="0"/>
                <a:cs typeface="Poppins Light" panose="00000400000000000000" pitchFamily="2" charset="0"/>
              </a:rPr>
              <a:t>Le ROI maps </a:t>
            </a:r>
            <a:r>
              <a:rPr lang="it-IT" sz="1200">
                <a:latin typeface="Poppins Light" panose="00000400000000000000" pitchFamily="2" charset="0"/>
                <a:cs typeface="Poppins Light" panose="00000400000000000000" pitchFamily="2" charset="0"/>
              </a:rPr>
              <a:t>sono disponibili sia per i vertici del fsaverage space (tutti i vertici di NSD) che per il challenge space (dati della challenge, ~19k vertici per emisfero/soggetto)</a:t>
            </a:r>
            <a:endParaRPr lang="it-IT" sz="1200" b="1">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b="1">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742950" lvl="1" indent="-285750">
              <a:spcAft>
                <a:spcPts val="600"/>
              </a:spcAft>
              <a:buFont typeface="Wingdings" panose="05000000000000000000" pitchFamily="2" charset="2"/>
              <a:buChar char="q"/>
            </a:pPr>
            <a:endParaRPr lang="it-IT" sz="1200">
              <a:latin typeface="Poppins Light" panose="00000400000000000000" pitchFamily="2" charset="0"/>
              <a:cs typeface="Poppins Light" panose="00000400000000000000" pitchFamily="2" charset="0"/>
            </a:endParaRPr>
          </a:p>
          <a:p>
            <a:pPr marL="285750" indent="-285750">
              <a:spcAft>
                <a:spcPts val="600"/>
              </a:spcAft>
              <a:buFont typeface="Wingdings" panose="05000000000000000000" pitchFamily="2" charset="2"/>
              <a:buChar char="q"/>
            </a:pPr>
            <a:endParaRPr lang="en-US" sz="1400">
              <a:latin typeface="Poppins Light" panose="00000400000000000000" pitchFamily="50" charset="0"/>
              <a:cs typeface="Poppins Light" panose="00000400000000000000" pitchFamily="50" charset="0"/>
            </a:endParaRPr>
          </a:p>
        </p:txBody>
      </p:sp>
      <p:sp>
        <p:nvSpPr>
          <p:cNvPr id="6" name="AutoShape 2">
            <a:extLst>
              <a:ext uri="{FF2B5EF4-FFF2-40B4-BE49-F238E27FC236}">
                <a16:creationId xmlns:a16="http://schemas.microsoft.com/office/drawing/2014/main" id="{7A0BFB39-C822-CAB2-BA99-DBA59B91CB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cxnSp>
        <p:nvCxnSpPr>
          <p:cNvPr id="10" name="Connettore 2 9">
            <a:extLst>
              <a:ext uri="{FF2B5EF4-FFF2-40B4-BE49-F238E27FC236}">
                <a16:creationId xmlns:a16="http://schemas.microsoft.com/office/drawing/2014/main" id="{DF27A9F2-F980-6C63-96FD-F326329A31D2}"/>
              </a:ext>
            </a:extLst>
          </p:cNvPr>
          <p:cNvCxnSpPr>
            <a:cxnSpLocks/>
          </p:cNvCxnSpPr>
          <p:nvPr/>
        </p:nvCxnSpPr>
        <p:spPr>
          <a:xfrm flipV="1">
            <a:off x="6745309" y="1787185"/>
            <a:ext cx="145821" cy="9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8C055D9-1CFC-3B6F-D953-2F833236C670}"/>
              </a:ext>
            </a:extLst>
          </p:cNvPr>
          <p:cNvCxnSpPr>
            <a:cxnSpLocks/>
          </p:cNvCxnSpPr>
          <p:nvPr/>
        </p:nvCxnSpPr>
        <p:spPr>
          <a:xfrm flipV="1">
            <a:off x="6720028" y="3276600"/>
            <a:ext cx="470833" cy="16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Immagine 23">
            <a:extLst>
              <a:ext uri="{FF2B5EF4-FFF2-40B4-BE49-F238E27FC236}">
                <a16:creationId xmlns:a16="http://schemas.microsoft.com/office/drawing/2014/main" id="{EE579F03-EC6F-C522-E26F-3A5EF71D52C7}"/>
              </a:ext>
            </a:extLst>
          </p:cNvPr>
          <p:cNvPicPr>
            <a:picLocks noChangeAspect="1"/>
          </p:cNvPicPr>
          <p:nvPr/>
        </p:nvPicPr>
        <p:blipFill>
          <a:blip r:embed="rId2"/>
          <a:stretch>
            <a:fillRect/>
          </a:stretch>
        </p:blipFill>
        <p:spPr>
          <a:xfrm>
            <a:off x="7395444" y="3886004"/>
            <a:ext cx="3040643" cy="213378"/>
          </a:xfrm>
          <a:prstGeom prst="rect">
            <a:avLst/>
          </a:prstGeom>
        </p:spPr>
      </p:pic>
      <p:sp>
        <p:nvSpPr>
          <p:cNvPr id="26" name="CasellaDiTesto 25">
            <a:extLst>
              <a:ext uri="{FF2B5EF4-FFF2-40B4-BE49-F238E27FC236}">
                <a16:creationId xmlns:a16="http://schemas.microsoft.com/office/drawing/2014/main" id="{3A3E9135-9AC4-14BE-C4DF-341BB5166140}"/>
              </a:ext>
            </a:extLst>
          </p:cNvPr>
          <p:cNvSpPr txBox="1"/>
          <p:nvPr/>
        </p:nvSpPr>
        <p:spPr>
          <a:xfrm>
            <a:off x="7017215" y="1029908"/>
            <a:ext cx="6096000" cy="276999"/>
          </a:xfrm>
          <a:prstGeom prst="rect">
            <a:avLst/>
          </a:prstGeom>
          <a:noFill/>
        </p:spPr>
        <p:txBody>
          <a:bodyPr wrap="square">
            <a:spAutoFit/>
          </a:bodyPr>
          <a:lstStyle/>
          <a:p>
            <a:r>
              <a:rPr lang="it-IT" sz="1200" b="1" u="sng">
                <a:latin typeface="Poppins Light" panose="00000400000000000000" pitchFamily="2" charset="0"/>
                <a:cs typeface="Poppins Light" panose="00000400000000000000" pitchFamily="2" charset="0"/>
              </a:rPr>
              <a:t>Subj1 – LH</a:t>
            </a:r>
            <a:r>
              <a:rPr lang="it-IT" sz="1200">
                <a:latin typeface="Poppins Light" panose="00000400000000000000" pitchFamily="2" charset="0"/>
                <a:cs typeface="Poppins Light" panose="00000400000000000000" pitchFamily="2" charset="0"/>
              </a:rPr>
              <a:t> - *h.*_*_space.npy</a:t>
            </a:r>
            <a:endParaRPr lang="it-IT" sz="1200"/>
          </a:p>
        </p:txBody>
      </p:sp>
      <p:sp>
        <p:nvSpPr>
          <p:cNvPr id="27" name="CasellaDiTesto 26">
            <a:extLst>
              <a:ext uri="{FF2B5EF4-FFF2-40B4-BE49-F238E27FC236}">
                <a16:creationId xmlns:a16="http://schemas.microsoft.com/office/drawing/2014/main" id="{19892998-C6AD-6CB2-1624-AD4A0F82D08C}"/>
              </a:ext>
            </a:extLst>
          </p:cNvPr>
          <p:cNvSpPr txBox="1"/>
          <p:nvPr/>
        </p:nvSpPr>
        <p:spPr>
          <a:xfrm>
            <a:off x="7388087" y="3654019"/>
            <a:ext cx="6096000" cy="276999"/>
          </a:xfrm>
          <a:prstGeom prst="rect">
            <a:avLst/>
          </a:prstGeom>
          <a:noFill/>
        </p:spPr>
        <p:txBody>
          <a:bodyPr wrap="square">
            <a:spAutoFit/>
          </a:bodyPr>
          <a:lstStyle/>
          <a:p>
            <a:r>
              <a:rPr lang="it-IT" sz="1200">
                <a:latin typeface="Poppins Light" panose="00000400000000000000" pitchFamily="2" charset="0"/>
                <a:cs typeface="Poppins Light" panose="00000400000000000000" pitchFamily="2" charset="0"/>
              </a:rPr>
              <a:t>Subj1- LH - h.all-vertices_fsaverage_space.npy</a:t>
            </a:r>
            <a:endParaRPr lang="it-IT" sz="1200"/>
          </a:p>
        </p:txBody>
      </p:sp>
      <p:cxnSp>
        <p:nvCxnSpPr>
          <p:cNvPr id="28" name="Connettore 2 27">
            <a:extLst>
              <a:ext uri="{FF2B5EF4-FFF2-40B4-BE49-F238E27FC236}">
                <a16:creationId xmlns:a16="http://schemas.microsoft.com/office/drawing/2014/main" id="{2BE546C4-720E-FF52-4CFB-72F6460F6D5D}"/>
              </a:ext>
            </a:extLst>
          </p:cNvPr>
          <p:cNvCxnSpPr>
            <a:cxnSpLocks/>
          </p:cNvCxnSpPr>
          <p:nvPr/>
        </p:nvCxnSpPr>
        <p:spPr>
          <a:xfrm>
            <a:off x="6336174" y="3874588"/>
            <a:ext cx="9640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6EDECAC9-4BE8-39B5-848C-6C6CEC7EDA7C}"/>
              </a:ext>
            </a:extLst>
          </p:cNvPr>
          <p:cNvPicPr>
            <a:picLocks noChangeAspect="1"/>
          </p:cNvPicPr>
          <p:nvPr/>
        </p:nvPicPr>
        <p:blipFill>
          <a:blip r:embed="rId3"/>
          <a:stretch>
            <a:fillRect/>
          </a:stretch>
        </p:blipFill>
        <p:spPr>
          <a:xfrm>
            <a:off x="7017214" y="1272385"/>
            <a:ext cx="4502261" cy="991130"/>
          </a:xfrm>
          <a:prstGeom prst="rect">
            <a:avLst/>
          </a:prstGeom>
        </p:spPr>
      </p:pic>
      <p:pic>
        <p:nvPicPr>
          <p:cNvPr id="7" name="Immagine 6">
            <a:extLst>
              <a:ext uri="{FF2B5EF4-FFF2-40B4-BE49-F238E27FC236}">
                <a16:creationId xmlns:a16="http://schemas.microsoft.com/office/drawing/2014/main" id="{2D1DEE0C-080A-69A4-DFAE-5C3F017257CE}"/>
              </a:ext>
            </a:extLst>
          </p:cNvPr>
          <p:cNvPicPr>
            <a:picLocks noChangeAspect="1"/>
          </p:cNvPicPr>
          <p:nvPr/>
        </p:nvPicPr>
        <p:blipFill>
          <a:blip r:embed="rId4"/>
          <a:stretch>
            <a:fillRect/>
          </a:stretch>
        </p:blipFill>
        <p:spPr>
          <a:xfrm>
            <a:off x="7299179" y="2616542"/>
            <a:ext cx="4565551" cy="692249"/>
          </a:xfrm>
          <a:prstGeom prst="rect">
            <a:avLst/>
          </a:prstGeom>
        </p:spPr>
      </p:pic>
      <p:sp>
        <p:nvSpPr>
          <p:cNvPr id="13" name="CasellaDiTesto 12">
            <a:extLst>
              <a:ext uri="{FF2B5EF4-FFF2-40B4-BE49-F238E27FC236}">
                <a16:creationId xmlns:a16="http://schemas.microsoft.com/office/drawing/2014/main" id="{0E2F815B-9CF5-BA9A-C67E-8D4CFE0F3EE3}"/>
              </a:ext>
            </a:extLst>
          </p:cNvPr>
          <p:cNvSpPr txBox="1"/>
          <p:nvPr/>
        </p:nvSpPr>
        <p:spPr>
          <a:xfrm>
            <a:off x="7190861" y="2382000"/>
            <a:ext cx="6096000" cy="276999"/>
          </a:xfrm>
          <a:prstGeom prst="rect">
            <a:avLst/>
          </a:prstGeom>
          <a:noFill/>
        </p:spPr>
        <p:txBody>
          <a:bodyPr wrap="square">
            <a:spAutoFit/>
          </a:bodyPr>
          <a:lstStyle/>
          <a:p>
            <a:r>
              <a:rPr lang="it-IT" sz="1200" b="1" u="sng">
                <a:latin typeface="Poppins Light" panose="00000400000000000000" pitchFamily="2" charset="0"/>
                <a:cs typeface="Poppins Light" panose="00000400000000000000" pitchFamily="2" charset="0"/>
              </a:rPr>
              <a:t>Subj1 </a:t>
            </a:r>
            <a:r>
              <a:rPr lang="it-IT" sz="1200">
                <a:latin typeface="Poppins Light" panose="00000400000000000000" pitchFamily="2" charset="0"/>
                <a:cs typeface="Poppins Light" panose="00000400000000000000" pitchFamily="2" charset="0"/>
              </a:rPr>
              <a:t> - mapping_*.npy</a:t>
            </a:r>
            <a:endParaRPr lang="it-IT" sz="1200"/>
          </a:p>
        </p:txBody>
      </p:sp>
    </p:spTree>
    <p:extLst>
      <p:ext uri="{BB962C8B-B14F-4D97-AF65-F5344CB8AC3E}">
        <p14:creationId xmlns:p14="http://schemas.microsoft.com/office/powerpoint/2010/main" val="28967267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EA56E6A23E99346B117EDCDE4DEEB31" ma:contentTypeVersion="14" ma:contentTypeDescription="Creare un nuovo documento." ma:contentTypeScope="" ma:versionID="53d43e6827959ae842ec52ffb424df7a">
  <xsd:schema xmlns:xsd="http://www.w3.org/2001/XMLSchema" xmlns:xs="http://www.w3.org/2001/XMLSchema" xmlns:p="http://schemas.microsoft.com/office/2006/metadata/properties" xmlns:ns3="ba2e45ca-c534-423f-a324-2b97f8d0cb62" xmlns:ns4="43377eee-72d6-4f73-973f-145e3bc1df5c" targetNamespace="http://schemas.microsoft.com/office/2006/metadata/properties" ma:root="true" ma:fieldsID="1883b001a0a91aea13e75c7f124e8708" ns3:_="" ns4:_="">
    <xsd:import namespace="ba2e45ca-c534-423f-a324-2b97f8d0cb62"/>
    <xsd:import namespace="43377eee-72d6-4f73-973f-145e3bc1df5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2e45ca-c534-423f-a324-2b97f8d0cb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377eee-72d6-4f73-973f-145e3bc1df5c" elementFormDefault="qualified">
    <xsd:import namespace="http://schemas.microsoft.com/office/2006/documentManagement/types"/>
    <xsd:import namespace="http://schemas.microsoft.com/office/infopath/2007/PartnerControls"/>
    <xsd:element name="SharedWithUsers" ma:index="14"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Condiviso con dettagli" ma:internalName="SharedWithDetails" ma:readOnly="true">
      <xsd:simpleType>
        <xsd:restriction base="dms:Note">
          <xsd:maxLength value="255"/>
        </xsd:restriction>
      </xsd:simpleType>
    </xsd:element>
    <xsd:element name="SharingHintHash" ma:index="16"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E21708-079F-4F00-AC1B-0F9371839F9D}">
  <ds:schemaRefs>
    <ds:schemaRef ds:uri="43377eee-72d6-4f73-973f-145e3bc1df5c"/>
    <ds:schemaRef ds:uri="ba2e45ca-c534-423f-a324-2b97f8d0cb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0E4D17-BBEA-4918-A998-852B060D7B92}">
  <ds:schemaRefs>
    <ds:schemaRef ds:uri="http://schemas.microsoft.com/sharepoint/v3/contenttype/forms"/>
  </ds:schemaRefs>
</ds:datastoreItem>
</file>

<file path=customXml/itemProps3.xml><?xml version="1.0" encoding="utf-8"?>
<ds:datastoreItem xmlns:ds="http://schemas.openxmlformats.org/officeDocument/2006/customXml" ds:itemID="{C07FF446-F82F-49F5-8904-9F32501322DC}">
  <ds:schemaRefs>
    <ds:schemaRef ds:uri="http://schemas.openxmlformats.org/package/2006/metadata/core-properties"/>
    <ds:schemaRef ds:uri="http://schemas.microsoft.com/office/infopath/2007/PartnerControls"/>
    <ds:schemaRef ds:uri="http://www.w3.org/XML/1998/namespace"/>
    <ds:schemaRef ds:uri="http://purl.org/dc/terms/"/>
    <ds:schemaRef ds:uri="43377eee-72d6-4f73-973f-145e3bc1df5c"/>
    <ds:schemaRef ds:uri="http://schemas.microsoft.com/office/2006/documentManagement/types"/>
    <ds:schemaRef ds:uri="http://schemas.microsoft.com/office/2006/metadata/properties"/>
    <ds:schemaRef ds:uri="http://purl.org/dc/dcmitype/"/>
    <ds:schemaRef ds:uri="http://purl.org/dc/elements/1.1/"/>
    <ds:schemaRef ds:uri="ba2e45ca-c534-423f-a324-2b97f8d0cb62"/>
  </ds:schemaRefs>
</ds:datastoreItem>
</file>

<file path=docProps/app.xml><?xml version="1.0" encoding="utf-8"?>
<Properties xmlns="http://schemas.openxmlformats.org/officeDocument/2006/extended-properties" xmlns:vt="http://schemas.openxmlformats.org/officeDocument/2006/docPropsVTypes">
  <Template>Office Theme</Template>
  <TotalTime>4223</TotalTime>
  <Words>6074</Words>
  <Application>Microsoft Office PowerPoint</Application>
  <PresentationFormat>Widescreen</PresentationFormat>
  <Paragraphs>552</Paragraphs>
  <Slides>49</Slides>
  <Notes>0</Notes>
  <HiddenSlides>4</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49</vt:i4>
      </vt:variant>
    </vt:vector>
  </HeadingPairs>
  <TitlesOfParts>
    <vt:vector size="63" baseType="lpstr">
      <vt:lpstr>-apple-system</vt:lpstr>
      <vt:lpstr>arial</vt:lpstr>
      <vt:lpstr>arial</vt:lpstr>
      <vt:lpstr>Calibri</vt:lpstr>
      <vt:lpstr>Calibri Light</vt:lpstr>
      <vt:lpstr>Cambria Math</vt:lpstr>
      <vt:lpstr>JetBrains Mono Regular</vt:lpstr>
      <vt:lpstr>Lato Black</vt:lpstr>
      <vt:lpstr>Poppins ExtraLight</vt:lpstr>
      <vt:lpstr>Poppins Light</vt:lpstr>
      <vt:lpstr>Poppins Medium</vt:lpstr>
      <vt:lpstr>Segoe WPC</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Giorgio Carbone</dc:creator>
  <cp:lastModifiedBy>g.carbone8@campus.unimib.it</cp:lastModifiedBy>
  <cp:revision>22</cp:revision>
  <dcterms:created xsi:type="dcterms:W3CDTF">2020-10-19T14:05:00Z</dcterms:created>
  <dcterms:modified xsi:type="dcterms:W3CDTF">2023-06-02T13:26:37Z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0x0101006EA56E6A23E99346B117EDCDE4DEEB31</vt:lpwstr>
  </property>
</Properties>
</file>